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82" r:id="rId2"/>
    <p:sldId id="285" r:id="rId3"/>
    <p:sldId id="283" r:id="rId4"/>
    <p:sldId id="269" r:id="rId5"/>
    <p:sldId id="274" r:id="rId6"/>
    <p:sldId id="272" r:id="rId7"/>
    <p:sldId id="275" r:id="rId8"/>
    <p:sldId id="277" r:id="rId9"/>
    <p:sldId id="278" r:id="rId10"/>
    <p:sldId id="276" r:id="rId11"/>
    <p:sldId id="279" r:id="rId12"/>
    <p:sldId id="280" r:id="rId13"/>
    <p:sldId id="271" r:id="rId14"/>
    <p:sldId id="281" r:id="rId15"/>
    <p:sldId id="288" r:id="rId16"/>
    <p:sldId id="286"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2D4"/>
    <a:srgbClr val="4BACC6"/>
    <a:srgbClr val="80ACC6"/>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snapToGrid="0">
      <p:cViewPr varScale="1">
        <p:scale>
          <a:sx n="108" d="100"/>
          <a:sy n="108" d="100"/>
        </p:scale>
        <p:origin x="6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E794A-7C22-4112-915C-89EC50A55EB9}" type="doc">
      <dgm:prSet loTypeId="urn:microsoft.com/office/officeart/2005/8/layout/chevron1" loCatId="process" qsTypeId="urn:microsoft.com/office/officeart/2005/8/quickstyle/simple1#1" qsCatId="simple" csTypeId="urn:microsoft.com/office/officeart/2005/8/colors/colorful3" csCatId="colorful" phldr="1"/>
      <dgm:spPr/>
    </dgm:pt>
    <dgm:pt modelId="{426AC656-584E-4AF4-9B0D-9BF7B4399FAC}">
      <dgm:prSet phldrT="[Text]" custT="1"/>
      <dgm:spPr>
        <a:solidFill>
          <a:srgbClr val="2AA62A"/>
        </a:solidFill>
      </dgm:spPr>
      <dgm:t>
        <a:bodyPr/>
        <a:lstStyle/>
        <a:p>
          <a:r>
            <a:rPr lang="en-NZ" sz="1600" dirty="0"/>
            <a:t>Definition</a:t>
          </a:r>
        </a:p>
      </dgm:t>
    </dgm:pt>
    <dgm:pt modelId="{79ECE5F7-0877-4153-B523-5ACB84D62E7A}" type="parTrans" cxnId="{C752BE66-9840-4BC4-9EE3-48D11F6A1B95}">
      <dgm:prSet/>
      <dgm:spPr/>
      <dgm:t>
        <a:bodyPr/>
        <a:lstStyle/>
        <a:p>
          <a:endParaRPr lang="en-NZ"/>
        </a:p>
      </dgm:t>
    </dgm:pt>
    <dgm:pt modelId="{5CF9C3BA-40AE-4673-B6B5-A01D4239C349}" type="sibTrans" cxnId="{C752BE66-9840-4BC4-9EE3-48D11F6A1B95}">
      <dgm:prSet/>
      <dgm:spPr/>
      <dgm:t>
        <a:bodyPr/>
        <a:lstStyle/>
        <a:p>
          <a:endParaRPr lang="en-NZ"/>
        </a:p>
      </dgm:t>
    </dgm:pt>
    <dgm:pt modelId="{01FE9DED-CC6F-4760-A75D-93F98A632FBB}">
      <dgm:prSet phldrT="[Text]" custT="1"/>
      <dgm:spPr>
        <a:solidFill>
          <a:srgbClr val="7030A0"/>
        </a:solidFill>
      </dgm:spPr>
      <dgm:t>
        <a:bodyPr/>
        <a:lstStyle/>
        <a:p>
          <a:r>
            <a:rPr lang="en-NZ" sz="1600" dirty="0"/>
            <a:t>Feasibility</a:t>
          </a:r>
        </a:p>
      </dgm:t>
    </dgm:pt>
    <dgm:pt modelId="{A0FADD16-818F-43FD-8443-01C87BB9EF1D}" type="parTrans" cxnId="{BEA69BDD-FCF3-447F-A6AC-83484440C5B5}">
      <dgm:prSet/>
      <dgm:spPr/>
      <dgm:t>
        <a:bodyPr/>
        <a:lstStyle/>
        <a:p>
          <a:endParaRPr lang="en-NZ"/>
        </a:p>
      </dgm:t>
    </dgm:pt>
    <dgm:pt modelId="{2CF3E3F6-F86A-40A5-BF34-986879C4ABF5}" type="sibTrans" cxnId="{BEA69BDD-FCF3-447F-A6AC-83484440C5B5}">
      <dgm:prSet/>
      <dgm:spPr/>
      <dgm:t>
        <a:bodyPr/>
        <a:lstStyle/>
        <a:p>
          <a:endParaRPr lang="en-NZ"/>
        </a:p>
      </dgm:t>
    </dgm:pt>
    <dgm:pt modelId="{53844838-1676-4ECC-AEA2-6A2A2DD3D999}">
      <dgm:prSet phldrT="[Text]" custT="1"/>
      <dgm:spPr>
        <a:solidFill>
          <a:srgbClr val="0070C0"/>
        </a:solidFill>
      </dgm:spPr>
      <dgm:t>
        <a:bodyPr/>
        <a:lstStyle/>
        <a:p>
          <a:r>
            <a:rPr lang="en-NZ" sz="1600" dirty="0"/>
            <a:t>Design</a:t>
          </a:r>
        </a:p>
      </dgm:t>
    </dgm:pt>
    <dgm:pt modelId="{5647DCBF-A416-4867-856D-D2B74982E615}" type="parTrans" cxnId="{1D16B6A0-ADA6-4C80-8AAC-5AD0FE18C2B5}">
      <dgm:prSet/>
      <dgm:spPr/>
      <dgm:t>
        <a:bodyPr/>
        <a:lstStyle/>
        <a:p>
          <a:endParaRPr lang="en-NZ"/>
        </a:p>
      </dgm:t>
    </dgm:pt>
    <dgm:pt modelId="{194C5E7D-A47D-4EAD-8E5C-334C7D38FABA}" type="sibTrans" cxnId="{1D16B6A0-ADA6-4C80-8AAC-5AD0FE18C2B5}">
      <dgm:prSet/>
      <dgm:spPr/>
      <dgm:t>
        <a:bodyPr/>
        <a:lstStyle/>
        <a:p>
          <a:endParaRPr lang="en-NZ"/>
        </a:p>
      </dgm:t>
    </dgm:pt>
    <dgm:pt modelId="{AEF4A7A5-BE02-47E0-AECE-8D074AC88F3D}">
      <dgm:prSet phldrT="[Text]" custT="1"/>
      <dgm:spPr>
        <a:solidFill>
          <a:schemeClr val="accent6">
            <a:lumMod val="75000"/>
          </a:schemeClr>
        </a:solidFill>
      </dgm:spPr>
      <dgm:t>
        <a:bodyPr/>
        <a:lstStyle/>
        <a:p>
          <a:r>
            <a:rPr lang="en-NZ" sz="1600" dirty="0"/>
            <a:t>Execution</a:t>
          </a:r>
          <a:endParaRPr lang="en-NZ" sz="1000" dirty="0"/>
        </a:p>
      </dgm:t>
    </dgm:pt>
    <dgm:pt modelId="{0F2EB6DE-C65F-40DA-9534-1F4519C92D85}" type="parTrans" cxnId="{DF4BF173-AD89-48F7-82C8-035714D04CFC}">
      <dgm:prSet/>
      <dgm:spPr/>
      <dgm:t>
        <a:bodyPr/>
        <a:lstStyle/>
        <a:p>
          <a:endParaRPr lang="en-NZ"/>
        </a:p>
      </dgm:t>
    </dgm:pt>
    <dgm:pt modelId="{C4D371D0-42C1-468D-AD22-4DEC741D98C3}" type="sibTrans" cxnId="{DF4BF173-AD89-48F7-82C8-035714D04CFC}">
      <dgm:prSet/>
      <dgm:spPr/>
      <dgm:t>
        <a:bodyPr/>
        <a:lstStyle/>
        <a:p>
          <a:endParaRPr lang="en-NZ"/>
        </a:p>
      </dgm:t>
    </dgm:pt>
    <dgm:pt modelId="{8EA453EF-5823-4C47-8590-7EB2680BDDA6}">
      <dgm:prSet phldrT="[Text]" custT="1"/>
      <dgm:spPr>
        <a:solidFill>
          <a:schemeClr val="bg1">
            <a:lumMod val="50000"/>
          </a:schemeClr>
        </a:solidFill>
      </dgm:spPr>
      <dgm:t>
        <a:bodyPr/>
        <a:lstStyle/>
        <a:p>
          <a:r>
            <a:rPr lang="en-NZ" sz="1600" dirty="0"/>
            <a:t>Closure</a:t>
          </a:r>
        </a:p>
      </dgm:t>
    </dgm:pt>
    <dgm:pt modelId="{4AE125FC-DE31-41F6-8CAE-5930B56B0142}" type="parTrans" cxnId="{FE972FB2-D29C-413E-AE57-77DDF798221B}">
      <dgm:prSet/>
      <dgm:spPr/>
      <dgm:t>
        <a:bodyPr/>
        <a:lstStyle/>
        <a:p>
          <a:endParaRPr lang="en-NZ"/>
        </a:p>
      </dgm:t>
    </dgm:pt>
    <dgm:pt modelId="{10B6D8FD-EE61-4E46-9B68-6CD3AFA7818A}" type="sibTrans" cxnId="{FE972FB2-D29C-413E-AE57-77DDF798221B}">
      <dgm:prSet/>
      <dgm:spPr/>
      <dgm:t>
        <a:bodyPr/>
        <a:lstStyle/>
        <a:p>
          <a:endParaRPr lang="en-NZ"/>
        </a:p>
      </dgm:t>
    </dgm:pt>
    <dgm:pt modelId="{C6270A33-EF42-4C8B-B65E-5D67D05BC457}" type="pres">
      <dgm:prSet presAssocID="{0C2E794A-7C22-4112-915C-89EC50A55EB9}" presName="Name0" presStyleCnt="0">
        <dgm:presLayoutVars>
          <dgm:dir/>
          <dgm:animLvl val="lvl"/>
          <dgm:resizeHandles val="exact"/>
        </dgm:presLayoutVars>
      </dgm:prSet>
      <dgm:spPr/>
    </dgm:pt>
    <dgm:pt modelId="{A7B5942C-D93F-4424-8EAC-59D3EC410E4F}" type="pres">
      <dgm:prSet presAssocID="{426AC656-584E-4AF4-9B0D-9BF7B4399FAC}" presName="parTxOnly" presStyleLbl="node1" presStyleIdx="0" presStyleCnt="5" custScaleX="81778" custScaleY="52150" custLinFactY="-16802" custLinFactNeighborX="1124" custLinFactNeighborY="-100000">
        <dgm:presLayoutVars>
          <dgm:chMax val="0"/>
          <dgm:chPref val="0"/>
          <dgm:bulletEnabled val="1"/>
        </dgm:presLayoutVars>
      </dgm:prSet>
      <dgm:spPr/>
    </dgm:pt>
    <dgm:pt modelId="{914104D7-5090-4801-9168-6AE8B21960AB}" type="pres">
      <dgm:prSet presAssocID="{5CF9C3BA-40AE-4673-B6B5-A01D4239C349}" presName="parTxOnlySpace" presStyleCnt="0"/>
      <dgm:spPr/>
    </dgm:pt>
    <dgm:pt modelId="{1A4DF7DB-3DDF-436B-80CE-11FAE55C6C4F}" type="pres">
      <dgm:prSet presAssocID="{01FE9DED-CC6F-4760-A75D-93F98A632FBB}" presName="parTxOnly" presStyleLbl="node1" presStyleIdx="1" presStyleCnt="5" custScaleX="95614" custScaleY="52150" custLinFactY="-16802" custLinFactNeighborX="1124" custLinFactNeighborY="-100000">
        <dgm:presLayoutVars>
          <dgm:chMax val="0"/>
          <dgm:chPref val="0"/>
          <dgm:bulletEnabled val="1"/>
        </dgm:presLayoutVars>
      </dgm:prSet>
      <dgm:spPr/>
    </dgm:pt>
    <dgm:pt modelId="{36FCB0A5-90BC-442E-8CA4-BB0DDCDD7723}" type="pres">
      <dgm:prSet presAssocID="{2CF3E3F6-F86A-40A5-BF34-986879C4ABF5}" presName="parTxOnlySpace" presStyleCnt="0"/>
      <dgm:spPr/>
    </dgm:pt>
    <dgm:pt modelId="{6696B4A9-B5E0-4EF8-B441-2AB3980929BB}" type="pres">
      <dgm:prSet presAssocID="{53844838-1676-4ECC-AEA2-6A2A2DD3D999}" presName="parTxOnly" presStyleLbl="node1" presStyleIdx="2" presStyleCnt="5" custScaleX="92583" custScaleY="52150" custLinFactY="-16802" custLinFactNeighborX="1124" custLinFactNeighborY="-100000">
        <dgm:presLayoutVars>
          <dgm:chMax val="0"/>
          <dgm:chPref val="0"/>
          <dgm:bulletEnabled val="1"/>
        </dgm:presLayoutVars>
      </dgm:prSet>
      <dgm:spPr/>
    </dgm:pt>
    <dgm:pt modelId="{3B4F229A-0E31-4C1F-9D22-EEF16A5E0C1A}" type="pres">
      <dgm:prSet presAssocID="{194C5E7D-A47D-4EAD-8E5C-334C7D38FABA}" presName="parTxOnlySpace" presStyleCnt="0"/>
      <dgm:spPr/>
    </dgm:pt>
    <dgm:pt modelId="{4AA1AB0F-2CA7-493C-8E36-E86C0D4431F4}" type="pres">
      <dgm:prSet presAssocID="{AEF4A7A5-BE02-47E0-AECE-8D074AC88F3D}" presName="parTxOnly" presStyleLbl="node1" presStyleIdx="3" presStyleCnt="5" custScaleX="116411" custScaleY="52150" custLinFactY="-16802" custLinFactNeighborX="1124" custLinFactNeighborY="-100000">
        <dgm:presLayoutVars>
          <dgm:chMax val="0"/>
          <dgm:chPref val="0"/>
          <dgm:bulletEnabled val="1"/>
        </dgm:presLayoutVars>
      </dgm:prSet>
      <dgm:spPr/>
    </dgm:pt>
    <dgm:pt modelId="{7E1AA94F-45DA-4668-B428-1D9C91DB8EBA}" type="pres">
      <dgm:prSet presAssocID="{C4D371D0-42C1-468D-AD22-4DEC741D98C3}" presName="parTxOnlySpace" presStyleCnt="0"/>
      <dgm:spPr/>
    </dgm:pt>
    <dgm:pt modelId="{AF4F55EA-113D-4F03-ADEA-F2A054944045}" type="pres">
      <dgm:prSet presAssocID="{8EA453EF-5823-4C47-8590-7EB2680BDDA6}" presName="parTxOnly" presStyleLbl="node1" presStyleIdx="4" presStyleCnt="5" custScaleY="52150" custLinFactY="-16802" custLinFactNeighborX="1124" custLinFactNeighborY="-100000">
        <dgm:presLayoutVars>
          <dgm:chMax val="0"/>
          <dgm:chPref val="0"/>
          <dgm:bulletEnabled val="1"/>
        </dgm:presLayoutVars>
      </dgm:prSet>
      <dgm:spPr/>
    </dgm:pt>
  </dgm:ptLst>
  <dgm:cxnLst>
    <dgm:cxn modelId="{63ABC406-7CE9-4157-AF87-6B3CD0DD7DCD}" type="presOf" srcId="{0C2E794A-7C22-4112-915C-89EC50A55EB9}" destId="{C6270A33-EF42-4C8B-B65E-5D67D05BC457}" srcOrd="0" destOrd="0" presId="urn:microsoft.com/office/officeart/2005/8/layout/chevron1"/>
    <dgm:cxn modelId="{C917CD45-3FF3-4EC9-A14F-C9261DAA7176}" type="presOf" srcId="{8EA453EF-5823-4C47-8590-7EB2680BDDA6}" destId="{AF4F55EA-113D-4F03-ADEA-F2A054944045}" srcOrd="0" destOrd="0" presId="urn:microsoft.com/office/officeart/2005/8/layout/chevron1"/>
    <dgm:cxn modelId="{C752BE66-9840-4BC4-9EE3-48D11F6A1B95}" srcId="{0C2E794A-7C22-4112-915C-89EC50A55EB9}" destId="{426AC656-584E-4AF4-9B0D-9BF7B4399FAC}" srcOrd="0" destOrd="0" parTransId="{79ECE5F7-0877-4153-B523-5ACB84D62E7A}" sibTransId="{5CF9C3BA-40AE-4673-B6B5-A01D4239C349}"/>
    <dgm:cxn modelId="{DF4BF173-AD89-48F7-82C8-035714D04CFC}" srcId="{0C2E794A-7C22-4112-915C-89EC50A55EB9}" destId="{AEF4A7A5-BE02-47E0-AECE-8D074AC88F3D}" srcOrd="3" destOrd="0" parTransId="{0F2EB6DE-C65F-40DA-9534-1F4519C92D85}" sibTransId="{C4D371D0-42C1-468D-AD22-4DEC741D98C3}"/>
    <dgm:cxn modelId="{AA03C68F-63F9-432E-BF61-5AB3103F7C34}" type="presOf" srcId="{426AC656-584E-4AF4-9B0D-9BF7B4399FAC}" destId="{A7B5942C-D93F-4424-8EAC-59D3EC410E4F}" srcOrd="0" destOrd="0" presId="urn:microsoft.com/office/officeart/2005/8/layout/chevron1"/>
    <dgm:cxn modelId="{D825C49A-D9C8-478C-B690-76F07B70016D}" type="presOf" srcId="{AEF4A7A5-BE02-47E0-AECE-8D074AC88F3D}" destId="{4AA1AB0F-2CA7-493C-8E36-E86C0D4431F4}" srcOrd="0" destOrd="0" presId="urn:microsoft.com/office/officeart/2005/8/layout/chevron1"/>
    <dgm:cxn modelId="{1D16B6A0-ADA6-4C80-8AAC-5AD0FE18C2B5}" srcId="{0C2E794A-7C22-4112-915C-89EC50A55EB9}" destId="{53844838-1676-4ECC-AEA2-6A2A2DD3D999}" srcOrd="2" destOrd="0" parTransId="{5647DCBF-A416-4867-856D-D2B74982E615}" sibTransId="{194C5E7D-A47D-4EAD-8E5C-334C7D38FABA}"/>
    <dgm:cxn modelId="{FE972FB2-D29C-413E-AE57-77DDF798221B}" srcId="{0C2E794A-7C22-4112-915C-89EC50A55EB9}" destId="{8EA453EF-5823-4C47-8590-7EB2680BDDA6}" srcOrd="4" destOrd="0" parTransId="{4AE125FC-DE31-41F6-8CAE-5930B56B0142}" sibTransId="{10B6D8FD-EE61-4E46-9B68-6CD3AFA7818A}"/>
    <dgm:cxn modelId="{4B2A18D4-A70E-4578-8103-1CB94047FBD7}" type="presOf" srcId="{53844838-1676-4ECC-AEA2-6A2A2DD3D999}" destId="{6696B4A9-B5E0-4EF8-B441-2AB3980929BB}" srcOrd="0" destOrd="0" presId="urn:microsoft.com/office/officeart/2005/8/layout/chevron1"/>
    <dgm:cxn modelId="{73C61CD7-A837-4577-98F5-6349321B67CE}" type="presOf" srcId="{01FE9DED-CC6F-4760-A75D-93F98A632FBB}" destId="{1A4DF7DB-3DDF-436B-80CE-11FAE55C6C4F}" srcOrd="0" destOrd="0" presId="urn:microsoft.com/office/officeart/2005/8/layout/chevron1"/>
    <dgm:cxn modelId="{BEA69BDD-FCF3-447F-A6AC-83484440C5B5}" srcId="{0C2E794A-7C22-4112-915C-89EC50A55EB9}" destId="{01FE9DED-CC6F-4760-A75D-93F98A632FBB}" srcOrd="1" destOrd="0" parTransId="{A0FADD16-818F-43FD-8443-01C87BB9EF1D}" sibTransId="{2CF3E3F6-F86A-40A5-BF34-986879C4ABF5}"/>
    <dgm:cxn modelId="{0D8E29A5-F9BB-4C57-841E-3AFB3DD4A878}" type="presParOf" srcId="{C6270A33-EF42-4C8B-B65E-5D67D05BC457}" destId="{A7B5942C-D93F-4424-8EAC-59D3EC410E4F}" srcOrd="0" destOrd="0" presId="urn:microsoft.com/office/officeart/2005/8/layout/chevron1"/>
    <dgm:cxn modelId="{A8172D93-F8BF-40F5-A0E5-EEF335ABF105}" type="presParOf" srcId="{C6270A33-EF42-4C8B-B65E-5D67D05BC457}" destId="{914104D7-5090-4801-9168-6AE8B21960AB}" srcOrd="1" destOrd="0" presId="urn:microsoft.com/office/officeart/2005/8/layout/chevron1"/>
    <dgm:cxn modelId="{94626718-9065-4900-BB0B-B09465460028}" type="presParOf" srcId="{C6270A33-EF42-4C8B-B65E-5D67D05BC457}" destId="{1A4DF7DB-3DDF-436B-80CE-11FAE55C6C4F}" srcOrd="2" destOrd="0" presId="urn:microsoft.com/office/officeart/2005/8/layout/chevron1"/>
    <dgm:cxn modelId="{72E6A260-5749-4D00-879D-44FB5EF56D7D}" type="presParOf" srcId="{C6270A33-EF42-4C8B-B65E-5D67D05BC457}" destId="{36FCB0A5-90BC-442E-8CA4-BB0DDCDD7723}" srcOrd="3" destOrd="0" presId="urn:microsoft.com/office/officeart/2005/8/layout/chevron1"/>
    <dgm:cxn modelId="{04B7C819-6886-4704-A0C5-CF40C392B6B4}" type="presParOf" srcId="{C6270A33-EF42-4C8B-B65E-5D67D05BC457}" destId="{6696B4A9-B5E0-4EF8-B441-2AB3980929BB}" srcOrd="4" destOrd="0" presId="urn:microsoft.com/office/officeart/2005/8/layout/chevron1"/>
    <dgm:cxn modelId="{F1AD7B46-3D2A-43AF-A7BC-8A1B09089437}" type="presParOf" srcId="{C6270A33-EF42-4C8B-B65E-5D67D05BC457}" destId="{3B4F229A-0E31-4C1F-9D22-EEF16A5E0C1A}" srcOrd="5" destOrd="0" presId="urn:microsoft.com/office/officeart/2005/8/layout/chevron1"/>
    <dgm:cxn modelId="{85FF2675-0787-4DF0-9B00-741AE0AB6249}" type="presParOf" srcId="{C6270A33-EF42-4C8B-B65E-5D67D05BC457}" destId="{4AA1AB0F-2CA7-493C-8E36-E86C0D4431F4}" srcOrd="6" destOrd="0" presId="urn:microsoft.com/office/officeart/2005/8/layout/chevron1"/>
    <dgm:cxn modelId="{30549E0B-5C53-4307-91A0-1903E383EBAA}" type="presParOf" srcId="{C6270A33-EF42-4C8B-B65E-5D67D05BC457}" destId="{7E1AA94F-45DA-4668-B428-1D9C91DB8EBA}" srcOrd="7" destOrd="0" presId="urn:microsoft.com/office/officeart/2005/8/layout/chevron1"/>
    <dgm:cxn modelId="{AC98B815-951B-48FB-8D0D-929F6E8616C1}" type="presParOf" srcId="{C6270A33-EF42-4C8B-B65E-5D67D05BC457}" destId="{AF4F55EA-113D-4F03-ADEA-F2A05494404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95DA2-2423-48D2-B0EF-40B80014D995}"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NZ"/>
        </a:p>
      </dgm:t>
    </dgm:pt>
    <dgm:pt modelId="{6907A075-E299-4802-B1CA-93A0E823CB66}">
      <dgm:prSet phldrT="[Text]" custT="1"/>
      <dgm:spPr>
        <a:ln>
          <a:noFill/>
        </a:ln>
      </dgm:spPr>
      <dgm:t>
        <a:bodyPr lIns="0" tIns="0" rIns="0" bIns="0"/>
        <a:lstStyle/>
        <a:p>
          <a:r>
            <a:rPr lang="en-NZ" sz="1800" dirty="0"/>
            <a:t>Safety in Design</a:t>
          </a:r>
        </a:p>
      </dgm:t>
    </dgm:pt>
    <dgm:pt modelId="{09BF2321-93E1-4C8F-92C1-19BDFE2751F3}" type="parTrans" cxnId="{3166D1E9-9944-4B7B-B850-48D8FD4FD076}">
      <dgm:prSet/>
      <dgm:spPr/>
      <dgm:t>
        <a:bodyPr/>
        <a:lstStyle/>
        <a:p>
          <a:endParaRPr lang="en-NZ"/>
        </a:p>
      </dgm:t>
    </dgm:pt>
    <dgm:pt modelId="{B19C0BFF-216F-49E7-8942-927C558986E3}" type="sibTrans" cxnId="{3166D1E9-9944-4B7B-B850-48D8FD4FD076}">
      <dgm:prSet/>
      <dgm:spPr/>
      <dgm:t>
        <a:bodyPr/>
        <a:lstStyle/>
        <a:p>
          <a:endParaRPr lang="en-NZ"/>
        </a:p>
      </dgm:t>
    </dgm:pt>
    <dgm:pt modelId="{918FAF99-7295-4F74-A83C-CBC7737E1D01}">
      <dgm:prSet phldrT="[Text]" custT="1"/>
      <dgm:spPr/>
      <dgm:t>
        <a:bodyPr/>
        <a:lstStyle/>
        <a:p>
          <a:r>
            <a:rPr lang="en-NZ" sz="1800" dirty="0"/>
            <a:t>H&amp;S Tool Kit</a:t>
          </a:r>
        </a:p>
      </dgm:t>
    </dgm:pt>
    <dgm:pt modelId="{A8AE50FE-0F9E-4A71-AD08-903A15B28567}" type="parTrans" cxnId="{BB4C5253-BD75-46F7-9F85-3053E03BFF5A}">
      <dgm:prSet/>
      <dgm:spPr/>
      <dgm:t>
        <a:bodyPr/>
        <a:lstStyle/>
        <a:p>
          <a:endParaRPr lang="en-NZ"/>
        </a:p>
      </dgm:t>
    </dgm:pt>
    <dgm:pt modelId="{C75EDEAE-881B-48B7-8440-CF791AC8FEFB}" type="sibTrans" cxnId="{BB4C5253-BD75-46F7-9F85-3053E03BFF5A}">
      <dgm:prSet/>
      <dgm:spPr/>
      <dgm:t>
        <a:bodyPr/>
        <a:lstStyle/>
        <a:p>
          <a:endParaRPr lang="en-NZ"/>
        </a:p>
      </dgm:t>
    </dgm:pt>
    <dgm:pt modelId="{DAF1E17B-DA44-418C-9577-8DC14C7C63F3}">
      <dgm:prSet phldrT="[Text]" custT="1"/>
      <dgm:spPr>
        <a:ln>
          <a:noFill/>
        </a:ln>
      </dgm:spPr>
      <dgm:t>
        <a:bodyPr/>
        <a:lstStyle/>
        <a:p>
          <a:r>
            <a:rPr lang="en-NZ" sz="1800" dirty="0"/>
            <a:t>Engineering Standards Framework</a:t>
          </a:r>
        </a:p>
      </dgm:t>
    </dgm:pt>
    <dgm:pt modelId="{3B72D771-EF9D-4694-98B7-E6D53E4820F6}" type="parTrans" cxnId="{89F5EF36-C106-4510-947D-AC303C419063}">
      <dgm:prSet/>
      <dgm:spPr/>
      <dgm:t>
        <a:bodyPr/>
        <a:lstStyle/>
        <a:p>
          <a:endParaRPr lang="en-NZ"/>
        </a:p>
      </dgm:t>
    </dgm:pt>
    <dgm:pt modelId="{9E44D882-7621-4315-9ABB-8646C5672C93}" type="sibTrans" cxnId="{89F5EF36-C106-4510-947D-AC303C419063}">
      <dgm:prSet/>
      <dgm:spPr/>
      <dgm:t>
        <a:bodyPr/>
        <a:lstStyle/>
        <a:p>
          <a:endParaRPr lang="en-NZ"/>
        </a:p>
      </dgm:t>
    </dgm:pt>
    <dgm:pt modelId="{9AE5EEF0-BF12-4039-AB2E-A33414780458}">
      <dgm:prSet phldrT="[Text]" custT="1"/>
      <dgm:spPr>
        <a:ln>
          <a:noFill/>
        </a:ln>
      </dgm:spPr>
      <dgm:t>
        <a:bodyPr/>
        <a:lstStyle/>
        <a:p>
          <a:r>
            <a:rPr lang="en-NZ" sz="1800" dirty="0"/>
            <a:t>Safety in Facility Design</a:t>
          </a:r>
        </a:p>
      </dgm:t>
    </dgm:pt>
    <dgm:pt modelId="{4E67CCD8-F6F0-453A-AC4D-E36ECD0C0DD2}" type="parTrans" cxnId="{1A903359-2BD8-489B-BF02-FA7EB8A6DFFB}">
      <dgm:prSet/>
      <dgm:spPr/>
      <dgm:t>
        <a:bodyPr/>
        <a:lstStyle/>
        <a:p>
          <a:endParaRPr lang="en-NZ"/>
        </a:p>
      </dgm:t>
    </dgm:pt>
    <dgm:pt modelId="{5A859010-3A35-4E08-91B7-36F755869370}" type="sibTrans" cxnId="{1A903359-2BD8-489B-BF02-FA7EB8A6DFFB}">
      <dgm:prSet/>
      <dgm:spPr/>
      <dgm:t>
        <a:bodyPr/>
        <a:lstStyle/>
        <a:p>
          <a:endParaRPr lang="en-NZ"/>
        </a:p>
      </dgm:t>
    </dgm:pt>
    <dgm:pt modelId="{FC0A6D53-69A3-43F4-B45A-5193E235D269}" type="pres">
      <dgm:prSet presAssocID="{87D95DA2-2423-48D2-B0EF-40B80014D995}" presName="cycle" presStyleCnt="0">
        <dgm:presLayoutVars>
          <dgm:dir/>
          <dgm:resizeHandles val="exact"/>
        </dgm:presLayoutVars>
      </dgm:prSet>
      <dgm:spPr/>
    </dgm:pt>
    <dgm:pt modelId="{9C18D06F-8FE8-40BD-99A6-32FCDACEBDE6}" type="pres">
      <dgm:prSet presAssocID="{6907A075-E299-4802-B1CA-93A0E823CB66}" presName="node" presStyleLbl="node1" presStyleIdx="0" presStyleCnt="4" custScaleX="84291" custScaleY="85441" custRadScaleRad="137287" custRadScaleInc="116260">
        <dgm:presLayoutVars>
          <dgm:bulletEnabled val="1"/>
        </dgm:presLayoutVars>
      </dgm:prSet>
      <dgm:spPr/>
    </dgm:pt>
    <dgm:pt modelId="{E361D082-AFBB-4424-8801-0BAD70FFD8D5}" type="pres">
      <dgm:prSet presAssocID="{B19C0BFF-216F-49E7-8942-927C558986E3}" presName="sibTrans" presStyleLbl="sibTrans2D1" presStyleIdx="0" presStyleCnt="4" custAng="20955315" custScaleX="38966" custScaleY="33743" custLinFactY="-19159" custLinFactNeighborX="12144" custLinFactNeighborY="-100000"/>
      <dgm:spPr/>
    </dgm:pt>
    <dgm:pt modelId="{E81F61DA-94D5-4C7B-A6B5-D223C5479C34}" type="pres">
      <dgm:prSet presAssocID="{B19C0BFF-216F-49E7-8942-927C558986E3}" presName="connectorText" presStyleLbl="sibTrans2D1" presStyleIdx="0" presStyleCnt="4"/>
      <dgm:spPr/>
    </dgm:pt>
    <dgm:pt modelId="{CA47A47B-3D1D-49C7-80CA-C44359AC81D7}" type="pres">
      <dgm:prSet presAssocID="{918FAF99-7295-4F74-A83C-CBC7737E1D01}" presName="node" presStyleLbl="node1" presStyleIdx="1" presStyleCnt="4" custScaleX="62673" custScaleY="61265" custRadScaleRad="198288" custRadScaleInc="47105">
        <dgm:presLayoutVars>
          <dgm:bulletEnabled val="1"/>
        </dgm:presLayoutVars>
      </dgm:prSet>
      <dgm:spPr/>
    </dgm:pt>
    <dgm:pt modelId="{64EDC6AF-13D2-4C28-B928-8829C749B60D}" type="pres">
      <dgm:prSet presAssocID="{C75EDEAE-881B-48B7-8440-CF791AC8FEFB}" presName="sibTrans" presStyleLbl="sibTrans2D1" presStyleIdx="1" presStyleCnt="4" custAng="525130" custScaleX="31242" custScaleY="49144" custLinFactNeighborX="-57901" custLinFactNeighborY="55209"/>
      <dgm:spPr/>
    </dgm:pt>
    <dgm:pt modelId="{4362E4F8-5934-4B76-9352-30550BD07EE7}" type="pres">
      <dgm:prSet presAssocID="{C75EDEAE-881B-48B7-8440-CF791AC8FEFB}" presName="connectorText" presStyleLbl="sibTrans2D1" presStyleIdx="1" presStyleCnt="4"/>
      <dgm:spPr/>
    </dgm:pt>
    <dgm:pt modelId="{437A6BA5-4F7F-453F-849B-FD28A4AC053B}" type="pres">
      <dgm:prSet presAssocID="{DAF1E17B-DA44-418C-9577-8DC14C7C63F3}" presName="node" presStyleLbl="node1" presStyleIdx="2" presStyleCnt="4" custScaleX="94370" custScaleY="98704" custRadScaleRad="103446" custRadScaleInc="-31246">
        <dgm:presLayoutVars>
          <dgm:bulletEnabled val="1"/>
        </dgm:presLayoutVars>
      </dgm:prSet>
      <dgm:spPr/>
    </dgm:pt>
    <dgm:pt modelId="{98319265-4F22-445F-9C19-3215DD112A34}" type="pres">
      <dgm:prSet presAssocID="{9E44D882-7621-4315-9ABB-8646C5672C93}" presName="sibTrans" presStyleLbl="sibTrans2D1" presStyleIdx="2" presStyleCnt="4" custAng="21568157" custScaleX="91914" custScaleY="46680" custLinFactNeighborX="-12591" custLinFactNeighborY="-7449"/>
      <dgm:spPr/>
    </dgm:pt>
    <dgm:pt modelId="{D72199D0-54BA-4D29-A218-378D55FE5D12}" type="pres">
      <dgm:prSet presAssocID="{9E44D882-7621-4315-9ABB-8646C5672C93}" presName="connectorText" presStyleLbl="sibTrans2D1" presStyleIdx="2" presStyleCnt="4"/>
      <dgm:spPr/>
    </dgm:pt>
    <dgm:pt modelId="{11A72359-7BEA-407D-92A3-1723FAB8B72B}" type="pres">
      <dgm:prSet presAssocID="{9AE5EEF0-BF12-4039-AB2E-A33414780458}" presName="node" presStyleLbl="node1" presStyleIdx="3" presStyleCnt="4" custScaleX="91130" custScaleY="87685" custRadScaleRad="18022" custRadScaleInc="309987">
        <dgm:presLayoutVars>
          <dgm:bulletEnabled val="1"/>
        </dgm:presLayoutVars>
      </dgm:prSet>
      <dgm:spPr/>
    </dgm:pt>
    <dgm:pt modelId="{868D59D8-E2D9-46D2-A50F-2FA30EBF06EC}" type="pres">
      <dgm:prSet presAssocID="{5A859010-3A35-4E08-91B7-36F755869370}" presName="sibTrans" presStyleLbl="sibTrans2D1" presStyleIdx="3" presStyleCnt="4" custScaleY="43161"/>
      <dgm:spPr/>
    </dgm:pt>
    <dgm:pt modelId="{9B2E8DCA-7C7A-4DEF-A7E9-B26EA86D1469}" type="pres">
      <dgm:prSet presAssocID="{5A859010-3A35-4E08-91B7-36F755869370}" presName="connectorText" presStyleLbl="sibTrans2D1" presStyleIdx="3" presStyleCnt="4"/>
      <dgm:spPr/>
    </dgm:pt>
  </dgm:ptLst>
  <dgm:cxnLst>
    <dgm:cxn modelId="{BEBDAE08-8C65-4B93-845B-65B2FABEB967}" type="presOf" srcId="{5A859010-3A35-4E08-91B7-36F755869370}" destId="{868D59D8-E2D9-46D2-A50F-2FA30EBF06EC}" srcOrd="0" destOrd="0" presId="urn:microsoft.com/office/officeart/2005/8/layout/cycle2"/>
    <dgm:cxn modelId="{F9C8B00E-98C2-42B5-893A-6EBF24EEFEC3}" type="presOf" srcId="{6907A075-E299-4802-B1CA-93A0E823CB66}" destId="{9C18D06F-8FE8-40BD-99A6-32FCDACEBDE6}" srcOrd="0" destOrd="0" presId="urn:microsoft.com/office/officeart/2005/8/layout/cycle2"/>
    <dgm:cxn modelId="{17198216-50E8-4D54-8E47-C6D3A313DBE1}" type="presOf" srcId="{9E44D882-7621-4315-9ABB-8646C5672C93}" destId="{98319265-4F22-445F-9C19-3215DD112A34}" srcOrd="0" destOrd="0" presId="urn:microsoft.com/office/officeart/2005/8/layout/cycle2"/>
    <dgm:cxn modelId="{30DCCA17-D21B-4EFC-8289-7FB1C2E2C00B}" type="presOf" srcId="{DAF1E17B-DA44-418C-9577-8DC14C7C63F3}" destId="{437A6BA5-4F7F-453F-849B-FD28A4AC053B}" srcOrd="0" destOrd="0" presId="urn:microsoft.com/office/officeart/2005/8/layout/cycle2"/>
    <dgm:cxn modelId="{0C92E61B-56C0-4F6E-9264-AA286B4DE22D}" type="presOf" srcId="{9E44D882-7621-4315-9ABB-8646C5672C93}" destId="{D72199D0-54BA-4D29-A218-378D55FE5D12}" srcOrd="1" destOrd="0" presId="urn:microsoft.com/office/officeart/2005/8/layout/cycle2"/>
    <dgm:cxn modelId="{9D822932-4879-423A-B3CF-AB185381A4A4}" type="presOf" srcId="{C75EDEAE-881B-48B7-8440-CF791AC8FEFB}" destId="{64EDC6AF-13D2-4C28-B928-8829C749B60D}" srcOrd="0" destOrd="0" presId="urn:microsoft.com/office/officeart/2005/8/layout/cycle2"/>
    <dgm:cxn modelId="{5BD49832-D050-4D14-A658-5E93F7745287}" type="presOf" srcId="{9AE5EEF0-BF12-4039-AB2E-A33414780458}" destId="{11A72359-7BEA-407D-92A3-1723FAB8B72B}" srcOrd="0" destOrd="0" presId="urn:microsoft.com/office/officeart/2005/8/layout/cycle2"/>
    <dgm:cxn modelId="{89F5EF36-C106-4510-947D-AC303C419063}" srcId="{87D95DA2-2423-48D2-B0EF-40B80014D995}" destId="{DAF1E17B-DA44-418C-9577-8DC14C7C63F3}" srcOrd="2" destOrd="0" parTransId="{3B72D771-EF9D-4694-98B7-E6D53E4820F6}" sibTransId="{9E44D882-7621-4315-9ABB-8646C5672C93}"/>
    <dgm:cxn modelId="{378AA33C-002D-416B-9086-6056D0FFC082}" type="presOf" srcId="{B19C0BFF-216F-49E7-8942-927C558986E3}" destId="{E361D082-AFBB-4424-8801-0BAD70FFD8D5}" srcOrd="0" destOrd="0" presId="urn:microsoft.com/office/officeart/2005/8/layout/cycle2"/>
    <dgm:cxn modelId="{1F85F64A-5005-46DB-84FC-EEBECF2B2AFC}" type="presOf" srcId="{B19C0BFF-216F-49E7-8942-927C558986E3}" destId="{E81F61DA-94D5-4C7B-A6B5-D223C5479C34}" srcOrd="1" destOrd="0" presId="urn:microsoft.com/office/officeart/2005/8/layout/cycle2"/>
    <dgm:cxn modelId="{BB4C5253-BD75-46F7-9F85-3053E03BFF5A}" srcId="{87D95DA2-2423-48D2-B0EF-40B80014D995}" destId="{918FAF99-7295-4F74-A83C-CBC7737E1D01}" srcOrd="1" destOrd="0" parTransId="{A8AE50FE-0F9E-4A71-AD08-903A15B28567}" sibTransId="{C75EDEAE-881B-48B7-8440-CF791AC8FEFB}"/>
    <dgm:cxn modelId="{1A903359-2BD8-489B-BF02-FA7EB8A6DFFB}" srcId="{87D95DA2-2423-48D2-B0EF-40B80014D995}" destId="{9AE5EEF0-BF12-4039-AB2E-A33414780458}" srcOrd="3" destOrd="0" parTransId="{4E67CCD8-F6F0-453A-AC4D-E36ECD0C0DD2}" sibTransId="{5A859010-3A35-4E08-91B7-36F755869370}"/>
    <dgm:cxn modelId="{AD235387-11E9-4204-B27B-FF9A6B4D8458}" type="presOf" srcId="{918FAF99-7295-4F74-A83C-CBC7737E1D01}" destId="{CA47A47B-3D1D-49C7-80CA-C44359AC81D7}" srcOrd="0" destOrd="0" presId="urn:microsoft.com/office/officeart/2005/8/layout/cycle2"/>
    <dgm:cxn modelId="{C8624BCC-65CA-432E-8C8B-750B1CB5CBEA}" type="presOf" srcId="{5A859010-3A35-4E08-91B7-36F755869370}" destId="{9B2E8DCA-7C7A-4DEF-A7E9-B26EA86D1469}" srcOrd="1" destOrd="0" presId="urn:microsoft.com/office/officeart/2005/8/layout/cycle2"/>
    <dgm:cxn modelId="{774579DA-EA4E-45BA-B0F9-243933B35DD1}" type="presOf" srcId="{C75EDEAE-881B-48B7-8440-CF791AC8FEFB}" destId="{4362E4F8-5934-4B76-9352-30550BD07EE7}" srcOrd="1" destOrd="0" presId="urn:microsoft.com/office/officeart/2005/8/layout/cycle2"/>
    <dgm:cxn modelId="{3166D1E9-9944-4B7B-B850-48D8FD4FD076}" srcId="{87D95DA2-2423-48D2-B0EF-40B80014D995}" destId="{6907A075-E299-4802-B1CA-93A0E823CB66}" srcOrd="0" destOrd="0" parTransId="{09BF2321-93E1-4C8F-92C1-19BDFE2751F3}" sibTransId="{B19C0BFF-216F-49E7-8942-927C558986E3}"/>
    <dgm:cxn modelId="{409444FA-DE9B-4144-B9F6-92C9911AEE83}" type="presOf" srcId="{87D95DA2-2423-48D2-B0EF-40B80014D995}" destId="{FC0A6D53-69A3-43F4-B45A-5193E235D269}" srcOrd="0" destOrd="0" presId="urn:microsoft.com/office/officeart/2005/8/layout/cycle2"/>
    <dgm:cxn modelId="{98BE8BE5-8B24-4041-8C98-DA9EBEB72893}" type="presParOf" srcId="{FC0A6D53-69A3-43F4-B45A-5193E235D269}" destId="{9C18D06F-8FE8-40BD-99A6-32FCDACEBDE6}" srcOrd="0" destOrd="0" presId="urn:microsoft.com/office/officeart/2005/8/layout/cycle2"/>
    <dgm:cxn modelId="{8DB7F783-6B44-45B3-B0A0-7AC3DF823FCF}" type="presParOf" srcId="{FC0A6D53-69A3-43F4-B45A-5193E235D269}" destId="{E361D082-AFBB-4424-8801-0BAD70FFD8D5}" srcOrd="1" destOrd="0" presId="urn:microsoft.com/office/officeart/2005/8/layout/cycle2"/>
    <dgm:cxn modelId="{BA2EBEF8-564F-470C-B541-496DF713A7B1}" type="presParOf" srcId="{E361D082-AFBB-4424-8801-0BAD70FFD8D5}" destId="{E81F61DA-94D5-4C7B-A6B5-D223C5479C34}" srcOrd="0" destOrd="0" presId="urn:microsoft.com/office/officeart/2005/8/layout/cycle2"/>
    <dgm:cxn modelId="{EEF4CA57-2D9C-4C5D-A8B1-B6067D01C913}" type="presParOf" srcId="{FC0A6D53-69A3-43F4-B45A-5193E235D269}" destId="{CA47A47B-3D1D-49C7-80CA-C44359AC81D7}" srcOrd="2" destOrd="0" presId="urn:microsoft.com/office/officeart/2005/8/layout/cycle2"/>
    <dgm:cxn modelId="{4A2705E0-B03E-4E31-AE8B-741E41EAD12D}" type="presParOf" srcId="{FC0A6D53-69A3-43F4-B45A-5193E235D269}" destId="{64EDC6AF-13D2-4C28-B928-8829C749B60D}" srcOrd="3" destOrd="0" presId="urn:microsoft.com/office/officeart/2005/8/layout/cycle2"/>
    <dgm:cxn modelId="{C28C6779-5A6B-48C1-ABF1-BE1A6534E8AB}" type="presParOf" srcId="{64EDC6AF-13D2-4C28-B928-8829C749B60D}" destId="{4362E4F8-5934-4B76-9352-30550BD07EE7}" srcOrd="0" destOrd="0" presId="urn:microsoft.com/office/officeart/2005/8/layout/cycle2"/>
    <dgm:cxn modelId="{BD919D52-8A33-44B8-A655-400D78234F40}" type="presParOf" srcId="{FC0A6D53-69A3-43F4-B45A-5193E235D269}" destId="{437A6BA5-4F7F-453F-849B-FD28A4AC053B}" srcOrd="4" destOrd="0" presId="urn:microsoft.com/office/officeart/2005/8/layout/cycle2"/>
    <dgm:cxn modelId="{F70252D3-A441-4CBA-98DD-7376F0BC462B}" type="presParOf" srcId="{FC0A6D53-69A3-43F4-B45A-5193E235D269}" destId="{98319265-4F22-445F-9C19-3215DD112A34}" srcOrd="5" destOrd="0" presId="urn:microsoft.com/office/officeart/2005/8/layout/cycle2"/>
    <dgm:cxn modelId="{F48FF1A9-49D1-4670-838D-C670E51E7804}" type="presParOf" srcId="{98319265-4F22-445F-9C19-3215DD112A34}" destId="{D72199D0-54BA-4D29-A218-378D55FE5D12}" srcOrd="0" destOrd="0" presId="urn:microsoft.com/office/officeart/2005/8/layout/cycle2"/>
    <dgm:cxn modelId="{1D273E8C-7763-496F-8CE2-AAE11D71122E}" type="presParOf" srcId="{FC0A6D53-69A3-43F4-B45A-5193E235D269}" destId="{11A72359-7BEA-407D-92A3-1723FAB8B72B}" srcOrd="6" destOrd="0" presId="urn:microsoft.com/office/officeart/2005/8/layout/cycle2"/>
    <dgm:cxn modelId="{4FB96A91-2A3A-4B93-BCC4-01432C9CD97D}" type="presParOf" srcId="{FC0A6D53-69A3-43F4-B45A-5193E235D269}" destId="{868D59D8-E2D9-46D2-A50F-2FA30EBF06EC}" srcOrd="7" destOrd="0" presId="urn:microsoft.com/office/officeart/2005/8/layout/cycle2"/>
    <dgm:cxn modelId="{2A82A51D-A5C7-4DF3-906E-E40A1EE85546}" type="presParOf" srcId="{868D59D8-E2D9-46D2-A50F-2FA30EBF06EC}" destId="{9B2E8DCA-7C7A-4DEF-A7E9-B26EA86D146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5942C-D93F-4424-8EAC-59D3EC410E4F}">
      <dsp:nvSpPr>
        <dsp:cNvPr id="0" name=""/>
        <dsp:cNvSpPr/>
      </dsp:nvSpPr>
      <dsp:spPr>
        <a:xfrm>
          <a:off x="5139" y="0"/>
          <a:ext cx="1639500" cy="418205"/>
        </a:xfrm>
        <a:prstGeom prst="chevron">
          <a:avLst/>
        </a:prstGeom>
        <a:solidFill>
          <a:srgbClr val="2AA6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NZ" sz="1600" kern="1200" dirty="0"/>
            <a:t>Definition</a:t>
          </a:r>
        </a:p>
      </dsp:txBody>
      <dsp:txXfrm>
        <a:off x="214242" y="0"/>
        <a:ext cx="1221295" cy="418205"/>
      </dsp:txXfrm>
    </dsp:sp>
    <dsp:sp modelId="{1A4DF7DB-3DDF-436B-80CE-11FAE55C6C4F}">
      <dsp:nvSpPr>
        <dsp:cNvPr id="0" name=""/>
        <dsp:cNvSpPr/>
      </dsp:nvSpPr>
      <dsp:spPr>
        <a:xfrm>
          <a:off x="1444158" y="0"/>
          <a:ext cx="1916886" cy="418205"/>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NZ" sz="1600" kern="1200" dirty="0"/>
            <a:t>Feasibility</a:t>
          </a:r>
        </a:p>
      </dsp:txBody>
      <dsp:txXfrm>
        <a:off x="1653261" y="0"/>
        <a:ext cx="1498681" cy="418205"/>
      </dsp:txXfrm>
    </dsp:sp>
    <dsp:sp modelId="{6696B4A9-B5E0-4EF8-B441-2AB3980929BB}">
      <dsp:nvSpPr>
        <dsp:cNvPr id="0" name=""/>
        <dsp:cNvSpPr/>
      </dsp:nvSpPr>
      <dsp:spPr>
        <a:xfrm>
          <a:off x="3160563" y="0"/>
          <a:ext cx="1856120" cy="418205"/>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NZ" sz="1600" kern="1200" dirty="0"/>
            <a:t>Design</a:t>
          </a:r>
        </a:p>
      </dsp:txBody>
      <dsp:txXfrm>
        <a:off x="3369666" y="0"/>
        <a:ext cx="1437915" cy="418205"/>
      </dsp:txXfrm>
    </dsp:sp>
    <dsp:sp modelId="{4AA1AB0F-2CA7-493C-8E36-E86C0D4431F4}">
      <dsp:nvSpPr>
        <dsp:cNvPr id="0" name=""/>
        <dsp:cNvSpPr/>
      </dsp:nvSpPr>
      <dsp:spPr>
        <a:xfrm>
          <a:off x="4816201" y="0"/>
          <a:ext cx="2333828" cy="418205"/>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NZ" sz="1600" kern="1200" dirty="0"/>
            <a:t>Execution</a:t>
          </a:r>
          <a:endParaRPr lang="en-NZ" sz="1000" kern="1200" dirty="0"/>
        </a:p>
      </dsp:txBody>
      <dsp:txXfrm>
        <a:off x="5025304" y="0"/>
        <a:ext cx="1915623" cy="418205"/>
      </dsp:txXfrm>
    </dsp:sp>
    <dsp:sp modelId="{AF4F55EA-113D-4F03-ADEA-F2A054944045}">
      <dsp:nvSpPr>
        <dsp:cNvPr id="0" name=""/>
        <dsp:cNvSpPr/>
      </dsp:nvSpPr>
      <dsp:spPr>
        <a:xfrm>
          <a:off x="6949548" y="0"/>
          <a:ext cx="2004818" cy="418205"/>
        </a:xfrm>
        <a:prstGeom prst="chevr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NZ" sz="1600" kern="1200" dirty="0"/>
            <a:t>Closure</a:t>
          </a:r>
        </a:p>
      </dsp:txBody>
      <dsp:txXfrm>
        <a:off x="7158651" y="0"/>
        <a:ext cx="1586613" cy="418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8D06F-8FE8-40BD-99A6-32FCDACEBDE6}">
      <dsp:nvSpPr>
        <dsp:cNvPr id="0" name=""/>
        <dsp:cNvSpPr/>
      </dsp:nvSpPr>
      <dsp:spPr>
        <a:xfrm>
          <a:off x="5857211" y="452111"/>
          <a:ext cx="1542638" cy="1563685"/>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NZ" sz="1800" kern="1200" dirty="0"/>
            <a:t>Safety in Design</a:t>
          </a:r>
        </a:p>
      </dsp:txBody>
      <dsp:txXfrm>
        <a:off x="6083125" y="681107"/>
        <a:ext cx="1090810" cy="1105693"/>
      </dsp:txXfrm>
    </dsp:sp>
    <dsp:sp modelId="{E361D082-AFBB-4424-8801-0BAD70FFD8D5}">
      <dsp:nvSpPr>
        <dsp:cNvPr id="0" name=""/>
        <dsp:cNvSpPr/>
      </dsp:nvSpPr>
      <dsp:spPr>
        <a:xfrm rot="3189577">
          <a:off x="7324203" y="1974604"/>
          <a:ext cx="417528" cy="2084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NZ" sz="800" kern="1200"/>
        </a:p>
      </dsp:txBody>
      <dsp:txXfrm>
        <a:off x="7336721" y="1991268"/>
        <a:ext cx="355002" cy="125052"/>
      </dsp:txXfrm>
    </dsp:sp>
    <dsp:sp modelId="{CA47A47B-3D1D-49C7-80CA-C44359AC81D7}">
      <dsp:nvSpPr>
        <dsp:cNvPr id="0" name=""/>
        <dsp:cNvSpPr/>
      </dsp:nvSpPr>
      <dsp:spPr>
        <a:xfrm>
          <a:off x="7534997" y="3694909"/>
          <a:ext cx="1147000" cy="1121231"/>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H&amp;S Tool Kit</a:t>
          </a:r>
        </a:p>
      </dsp:txBody>
      <dsp:txXfrm>
        <a:off x="7702971" y="3859109"/>
        <a:ext cx="811052" cy="792831"/>
      </dsp:txXfrm>
    </dsp:sp>
    <dsp:sp modelId="{64EDC6AF-13D2-4C28-B928-8829C749B60D}">
      <dsp:nvSpPr>
        <dsp:cNvPr id="0" name=""/>
        <dsp:cNvSpPr/>
      </dsp:nvSpPr>
      <dsp:spPr>
        <a:xfrm rot="10715061">
          <a:off x="6058921" y="4692615"/>
          <a:ext cx="283687" cy="303547"/>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NZ" sz="1300" kern="1200"/>
        </a:p>
      </dsp:txBody>
      <dsp:txXfrm rot="10800000">
        <a:off x="6144014" y="4752273"/>
        <a:ext cx="198581" cy="182129"/>
      </dsp:txXfrm>
    </dsp:sp>
    <dsp:sp modelId="{437A6BA5-4F7F-453F-849B-FD28A4AC053B}">
      <dsp:nvSpPr>
        <dsp:cNvPr id="0" name=""/>
        <dsp:cNvSpPr/>
      </dsp:nvSpPr>
      <dsp:spPr>
        <a:xfrm>
          <a:off x="4143373" y="3908580"/>
          <a:ext cx="1727098" cy="1806416"/>
        </a:xfrm>
        <a:prstGeom prst="ellipse">
          <a:avLst/>
        </a:prstGeom>
        <a:solidFill>
          <a:schemeClr val="accent4">
            <a:hueOff val="-2976513"/>
            <a:satOff val="17933"/>
            <a:lumOff val="143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Engineering Standards Framework</a:t>
          </a:r>
        </a:p>
      </dsp:txBody>
      <dsp:txXfrm>
        <a:off x="4396301" y="4173123"/>
        <a:ext cx="1221242" cy="1277330"/>
      </dsp:txXfrm>
    </dsp:sp>
    <dsp:sp modelId="{98319265-4F22-445F-9C19-3215DD112A34}">
      <dsp:nvSpPr>
        <dsp:cNvPr id="0" name=""/>
        <dsp:cNvSpPr/>
      </dsp:nvSpPr>
      <dsp:spPr>
        <a:xfrm rot="15818714">
          <a:off x="4742213" y="3491191"/>
          <a:ext cx="234549" cy="288328"/>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4781290" y="3583823"/>
        <a:ext cx="164184" cy="172996"/>
      </dsp:txXfrm>
    </dsp:sp>
    <dsp:sp modelId="{11A72359-7BEA-407D-92A3-1723FAB8B72B}">
      <dsp:nvSpPr>
        <dsp:cNvPr id="0" name=""/>
        <dsp:cNvSpPr/>
      </dsp:nvSpPr>
      <dsp:spPr>
        <a:xfrm>
          <a:off x="3951104" y="1833767"/>
          <a:ext cx="1667801" cy="1604753"/>
        </a:xfrm>
        <a:prstGeom prst="ellipse">
          <a:avLst/>
        </a:prstGeom>
        <a:solidFill>
          <a:schemeClr val="accent4">
            <a:hueOff val="-4464770"/>
            <a:satOff val="26899"/>
            <a:lumOff val="215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Safety in Facility Design</a:t>
          </a:r>
        </a:p>
      </dsp:txBody>
      <dsp:txXfrm>
        <a:off x="4195348" y="2068778"/>
        <a:ext cx="1179313" cy="1134731"/>
      </dsp:txXfrm>
    </dsp:sp>
    <dsp:sp modelId="{868D59D8-E2D9-46D2-A50F-2FA30EBF06EC}">
      <dsp:nvSpPr>
        <dsp:cNvPr id="0" name=""/>
        <dsp:cNvSpPr/>
      </dsp:nvSpPr>
      <dsp:spPr>
        <a:xfrm rot="19364598">
          <a:off x="5526233" y="1794119"/>
          <a:ext cx="381144" cy="266592"/>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NZ" sz="1100" kern="1200"/>
        </a:p>
      </dsp:txBody>
      <dsp:txXfrm>
        <a:off x="5534394" y="1871646"/>
        <a:ext cx="301166" cy="1599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CA46D-F1B9-40F6-8009-2FC661E5ACCA}" type="datetimeFigureOut">
              <a:rPr lang="en-NZ" smtClean="0"/>
              <a:t>28/03/2019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A85E8-607A-48ED-8E61-32886AF7AC61}" type="slidenum">
              <a:rPr lang="en-NZ" smtClean="0"/>
              <a:t>‹#›</a:t>
            </a:fld>
            <a:endParaRPr lang="en-NZ"/>
          </a:p>
        </p:txBody>
      </p:sp>
    </p:spTree>
    <p:extLst>
      <p:ext uri="{BB962C8B-B14F-4D97-AF65-F5344CB8AC3E}">
        <p14:creationId xmlns:p14="http://schemas.microsoft.com/office/powerpoint/2010/main" val="235708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0FB79CF-EEEC-432F-BA11-7C0138C88DAE}" type="slidenum">
              <a:rPr lang="en-NZ" smtClean="0"/>
              <a:t>1</a:t>
            </a:fld>
            <a:endParaRPr lang="en-NZ"/>
          </a:p>
        </p:txBody>
      </p:sp>
    </p:spTree>
    <p:extLst>
      <p:ext uri="{BB962C8B-B14F-4D97-AF65-F5344CB8AC3E}">
        <p14:creationId xmlns:p14="http://schemas.microsoft.com/office/powerpoint/2010/main" val="117729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0FB79CF-EEEC-432F-BA11-7C0138C88DAE}" type="slidenum">
              <a:rPr lang="en-NZ" smtClean="0"/>
              <a:t>2</a:t>
            </a:fld>
            <a:endParaRPr lang="en-NZ"/>
          </a:p>
        </p:txBody>
      </p:sp>
    </p:spTree>
    <p:extLst>
      <p:ext uri="{BB962C8B-B14F-4D97-AF65-F5344CB8AC3E}">
        <p14:creationId xmlns:p14="http://schemas.microsoft.com/office/powerpoint/2010/main" val="117729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9A85E8-607A-48ED-8E61-32886AF7AC61}" type="slidenum">
              <a:rPr lang="en-NZ" smtClean="0"/>
              <a:t>10</a:t>
            </a:fld>
            <a:endParaRPr lang="en-NZ"/>
          </a:p>
        </p:txBody>
      </p:sp>
    </p:spTree>
    <p:extLst>
      <p:ext uri="{BB962C8B-B14F-4D97-AF65-F5344CB8AC3E}">
        <p14:creationId xmlns:p14="http://schemas.microsoft.com/office/powerpoint/2010/main" val="301817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hoto">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538133" y="4078224"/>
            <a:ext cx="7239339" cy="1828800"/>
          </a:xfrm>
          <a:prstGeom prst="rect">
            <a:avLst/>
          </a:prstGeom>
        </p:spPr>
        <p:txBody>
          <a:bodyPr/>
          <a:lstStyle>
            <a:lvl2pPr marL="0" indent="0">
              <a:buNone/>
              <a:defRPr sz="1800">
                <a:solidFill>
                  <a:schemeClr val="bg1"/>
                </a:solidFill>
                <a:latin typeface="Arial" pitchFamily="34" charset="0"/>
                <a:cs typeface="Arial" pitchFamily="34" charset="0"/>
              </a:defRPr>
            </a:lvl2pPr>
          </a:lstStyle>
          <a:p>
            <a:pPr lvl="0"/>
            <a:r>
              <a:rPr lang="en-US" dirty="0"/>
              <a:t>Click to edit Master text styles</a:t>
            </a:r>
          </a:p>
          <a:p>
            <a:pPr lvl="1"/>
            <a:r>
              <a:rPr lang="en-US" dirty="0"/>
              <a:t>Second level</a:t>
            </a:r>
          </a:p>
        </p:txBody>
      </p:sp>
      <p:sp>
        <p:nvSpPr>
          <p:cNvPr id="4" name="Slide Number Placeholder 4"/>
          <p:cNvSpPr>
            <a:spLocks noGrp="1"/>
          </p:cNvSpPr>
          <p:nvPr>
            <p:ph type="sldNum" sz="quarter" idx="4"/>
          </p:nvPr>
        </p:nvSpPr>
        <p:spPr>
          <a:xfrm>
            <a:off x="11607800" y="6011172"/>
            <a:ext cx="572699" cy="365125"/>
          </a:xfrm>
          <a:prstGeom prst="rect">
            <a:avLst/>
          </a:prstGeom>
        </p:spPr>
        <p:txBody>
          <a:bodyPr/>
          <a:lstStyle/>
          <a:p>
            <a:fld id="{5FB83853-9EB0-42FB-97B1-764F3C588DAE}"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46504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and Photo">
    <p:spTree>
      <p:nvGrpSpPr>
        <p:cNvPr id="1" name=""/>
        <p:cNvGrpSpPr/>
        <p:nvPr/>
      </p:nvGrpSpPr>
      <p:grpSpPr>
        <a:xfrm>
          <a:off x="0" y="0"/>
          <a:ext cx="0" cy="0"/>
          <a:chOff x="0" y="0"/>
          <a:chExt cx="0" cy="0"/>
        </a:xfrm>
      </p:grpSpPr>
      <p:sp>
        <p:nvSpPr>
          <p:cNvPr id="8" name="Slide Number Placeholder 4"/>
          <p:cNvSpPr txBox="1">
            <a:spLocks/>
          </p:cNvSpPr>
          <p:nvPr userDrawn="1"/>
        </p:nvSpPr>
        <p:spPr>
          <a:xfrm>
            <a:off x="11607800" y="6011172"/>
            <a:ext cx="572699" cy="365125"/>
          </a:xfrm>
          <a:prstGeom prst="rect">
            <a:avLst/>
          </a:prstGeom>
        </p:spPr>
        <p:txBody>
          <a:bodyPr/>
          <a:lstStyle>
            <a:defPPr>
              <a:defRPr lang="en-US"/>
            </a:defPPr>
            <a:lvl1pPr algn="l" defTabSz="457200" rtl="0" fontAlgn="base">
              <a:spcBef>
                <a:spcPct val="0"/>
              </a:spcBef>
              <a:spcAft>
                <a:spcPct val="0"/>
              </a:spcAft>
              <a:defRPr sz="1400" b="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1400" b="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1400" b="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1400" b="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1400" b="1" kern="1200">
                <a:solidFill>
                  <a:schemeClr val="tx1"/>
                </a:solidFill>
                <a:latin typeface="Arial" charset="0"/>
                <a:ea typeface="ＭＳ Ｐゴシック" charset="-128"/>
                <a:cs typeface="+mn-cs"/>
              </a:defRPr>
            </a:lvl5pPr>
            <a:lvl6pPr marL="2286000" algn="l" defTabSz="914400" rtl="0" eaLnBrk="1" latinLnBrk="0" hangingPunct="1">
              <a:defRPr sz="1400" b="1" kern="1200">
                <a:solidFill>
                  <a:schemeClr val="tx1"/>
                </a:solidFill>
                <a:latin typeface="Arial" charset="0"/>
                <a:ea typeface="ＭＳ Ｐゴシック" charset="-128"/>
                <a:cs typeface="+mn-cs"/>
              </a:defRPr>
            </a:lvl6pPr>
            <a:lvl7pPr marL="2743200" algn="l" defTabSz="914400" rtl="0" eaLnBrk="1" latinLnBrk="0" hangingPunct="1">
              <a:defRPr sz="1400" b="1" kern="1200">
                <a:solidFill>
                  <a:schemeClr val="tx1"/>
                </a:solidFill>
                <a:latin typeface="Arial" charset="0"/>
                <a:ea typeface="ＭＳ Ｐゴシック" charset="-128"/>
                <a:cs typeface="+mn-cs"/>
              </a:defRPr>
            </a:lvl7pPr>
            <a:lvl8pPr marL="3200400" algn="l" defTabSz="914400" rtl="0" eaLnBrk="1" latinLnBrk="0" hangingPunct="1">
              <a:defRPr sz="1400" b="1" kern="1200">
                <a:solidFill>
                  <a:schemeClr val="tx1"/>
                </a:solidFill>
                <a:latin typeface="Arial" charset="0"/>
                <a:ea typeface="ＭＳ Ｐゴシック" charset="-128"/>
                <a:cs typeface="+mn-cs"/>
              </a:defRPr>
            </a:lvl8pPr>
            <a:lvl9pPr marL="3657600" algn="l" defTabSz="914400" rtl="0" eaLnBrk="1" latinLnBrk="0" hangingPunct="1">
              <a:defRPr sz="1400" b="1" kern="1200">
                <a:solidFill>
                  <a:schemeClr val="tx1"/>
                </a:solidFill>
                <a:latin typeface="Arial" charset="0"/>
                <a:ea typeface="ＭＳ Ｐゴシック" charset="-128"/>
                <a:cs typeface="+mn-cs"/>
              </a:defRPr>
            </a:lvl9pPr>
          </a:lstStyle>
          <a:p>
            <a:fld id="{5FB83853-9EB0-42FB-97B1-764F3C588DAE}" type="slidenum">
              <a:rPr lang="en-US" sz="1400" smtClean="0">
                <a:solidFill>
                  <a:prstClr val="white">
                    <a:lumMod val="65000"/>
                  </a:prstClr>
                </a:solidFill>
              </a:rPr>
              <a:pPr/>
              <a:t>‹#›</a:t>
            </a:fld>
            <a:endParaRPr lang="en-US" sz="1400" dirty="0">
              <a:solidFill>
                <a:prstClr val="white">
                  <a:lumMod val="65000"/>
                </a:prstClr>
              </a:solidFill>
            </a:endParaRPr>
          </a:p>
        </p:txBody>
      </p:sp>
    </p:spTree>
    <p:extLst>
      <p:ext uri="{BB962C8B-B14F-4D97-AF65-F5344CB8AC3E}">
        <p14:creationId xmlns:p14="http://schemas.microsoft.com/office/powerpoint/2010/main" val="150903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7" name="Rectangle 6"/>
          <p:cNvSpPr/>
          <p:nvPr userDrawn="1"/>
        </p:nvSpPr>
        <p:spPr>
          <a:xfrm>
            <a:off x="0" y="0"/>
            <a:ext cx="1219200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95731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399" y="6229026"/>
            <a:ext cx="2841587" cy="493168"/>
          </a:xfrm>
          <a:prstGeom prst="rect">
            <a:avLst/>
          </a:prstGeom>
        </p:spPr>
      </p:pic>
      <p:sp>
        <p:nvSpPr>
          <p:cNvPr id="2" name="Title 1"/>
          <p:cNvSpPr>
            <a:spLocks noGrp="1"/>
          </p:cNvSpPr>
          <p:nvPr>
            <p:ph type="title"/>
          </p:nvPr>
        </p:nvSpPr>
        <p:spPr>
          <a:xfrm>
            <a:off x="5640125" y="2087535"/>
            <a:ext cx="5693457" cy="1143000"/>
          </a:xfrm>
        </p:spPr>
        <p:txBody>
          <a:bodyPr lIns="0" tIns="0" rIns="0" bIns="0" anchor="b" anchorCtr="0">
            <a:normAutofit/>
          </a:bodyPr>
          <a:lstStyle>
            <a:lvl1pPr algn="r">
              <a:defRPr sz="2800">
                <a:solidFill>
                  <a:schemeClr val="bg1"/>
                </a:solidFill>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5640124" y="3357475"/>
            <a:ext cx="5693457" cy="906463"/>
          </a:xfrm>
        </p:spPr>
        <p:txBody>
          <a:bodyPr lIns="0" tIns="0" rIns="0" bIns="0">
            <a:noAutofit/>
          </a:bodyPr>
          <a:lstStyle>
            <a:lvl1pPr marL="0" indent="0" algn="r">
              <a:buNone/>
              <a:defRPr sz="1800">
                <a:solidFill>
                  <a:schemeClr val="bg1"/>
                </a:solidFill>
              </a:defRPr>
            </a:lvl1pPr>
            <a:lvl2pPr marL="457200" indent="0" algn="r">
              <a:buNone/>
              <a:defRPr sz="1800">
                <a:solidFill>
                  <a:schemeClr val="bg1"/>
                </a:solidFill>
              </a:defRPr>
            </a:lvl2pPr>
            <a:lvl3pPr marL="914400" indent="0" algn="r">
              <a:buNone/>
              <a:defRPr sz="1800">
                <a:solidFill>
                  <a:schemeClr val="bg1"/>
                </a:solidFill>
              </a:defRPr>
            </a:lvl3pPr>
            <a:lvl4pPr marL="1371600" indent="0" algn="r">
              <a:buNone/>
              <a:defRPr sz="1800">
                <a:solidFill>
                  <a:schemeClr val="bg1"/>
                </a:solidFill>
              </a:defRPr>
            </a:lvl4pPr>
            <a:lvl5pPr marL="1828800" indent="0" algn="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01374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0"/>
          <p:cNvSpPr txBox="1">
            <a:spLocks/>
          </p:cNvSpPr>
          <p:nvPr userDrawn="1"/>
        </p:nvSpPr>
        <p:spPr>
          <a:xfrm>
            <a:off x="4538137" y="3410396"/>
            <a:ext cx="6129865" cy="501512"/>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2000" b="1" kern="1200" baseline="0">
                <a:solidFill>
                  <a:schemeClr val="tx1"/>
                </a:solidFill>
                <a:latin typeface="Arial" pitchFamily="34" charset="0"/>
                <a:ea typeface="+mj-ea"/>
                <a:cs typeface="Arial" pitchFamily="34" charset="0"/>
              </a:defRPr>
            </a:lvl1pPr>
          </a:lstStyle>
          <a:p>
            <a:pPr fontAlgn="base">
              <a:spcAft>
                <a:spcPct val="0"/>
              </a:spcAft>
            </a:pPr>
            <a:br>
              <a:rPr lang="en-US" sz="2000" b="0" dirty="0">
                <a:solidFill>
                  <a:prstClr val="black"/>
                </a:solidFill>
              </a:rPr>
            </a:br>
            <a:endParaRPr lang="en-US" sz="2000" b="0" dirty="0">
              <a:solidFill>
                <a:prstClr val="black"/>
              </a:solidFill>
            </a:endParaRPr>
          </a:p>
        </p:txBody>
      </p:sp>
      <p:sp>
        <p:nvSpPr>
          <p:cNvPr id="10" name="Slide Number Placeholder 4"/>
          <p:cNvSpPr>
            <a:spLocks noGrp="1"/>
          </p:cNvSpPr>
          <p:nvPr>
            <p:ph type="sldNum" sz="quarter" idx="4"/>
          </p:nvPr>
        </p:nvSpPr>
        <p:spPr>
          <a:xfrm>
            <a:off x="11607800" y="6011172"/>
            <a:ext cx="572699" cy="365125"/>
          </a:xfrm>
          <a:prstGeom prst="rect">
            <a:avLst/>
          </a:prstGeom>
        </p:spPr>
        <p:txBody>
          <a:bodyPr/>
          <a:lstStyle/>
          <a:p>
            <a:pPr defTabSz="457200" fontAlgn="base">
              <a:spcBef>
                <a:spcPct val="0"/>
              </a:spcBef>
              <a:spcAft>
                <a:spcPct val="0"/>
              </a:spcAft>
            </a:pPr>
            <a:fld id="{5FB83853-9EB0-42FB-97B1-764F3C588DAE}" type="slidenum">
              <a:rPr lang="en-US" sz="1400" b="1" smtClean="0">
                <a:solidFill>
                  <a:prstClr val="white">
                    <a:lumMod val="65000"/>
                  </a:prstClr>
                </a:solidFill>
                <a:latin typeface="Arial" charset="0"/>
                <a:ea typeface="ＭＳ Ｐゴシック" charset="-128"/>
              </a:rPr>
              <a:pPr defTabSz="457200" fontAlgn="base">
                <a:spcBef>
                  <a:spcPct val="0"/>
                </a:spcBef>
                <a:spcAft>
                  <a:spcPct val="0"/>
                </a:spcAft>
              </a:pPr>
              <a:t>‹#›</a:t>
            </a:fld>
            <a:endParaRPr lang="en-US" sz="1400" b="1" dirty="0">
              <a:solidFill>
                <a:prstClr val="white">
                  <a:lumMod val="65000"/>
                </a:prstClr>
              </a:solidFill>
              <a:latin typeface="Arial" charset="0"/>
              <a:ea typeface="ＭＳ Ｐゴシック" charset="-128"/>
            </a:endParaRPr>
          </a:p>
        </p:txBody>
      </p:sp>
      <p:pic>
        <p:nvPicPr>
          <p:cNvPr id="8" name="Picture 11"/>
          <p:cNvPicPr>
            <a:picLocks noChangeAspect="1"/>
          </p:cNvPicPr>
          <p:nvPr userDrawn="1"/>
        </p:nvPicPr>
        <p:blipFill>
          <a:blip r:embed="rId5">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6319880"/>
            <a:ext cx="12192000" cy="5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286840" y="6424560"/>
            <a:ext cx="2762324" cy="38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8455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spcBef>
          <a:spcPct val="0"/>
        </a:spcBef>
        <a:buNone/>
        <a:defRPr sz="2000" b="1" kern="120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140" y="2884459"/>
            <a:ext cx="8104651" cy="1143000"/>
          </a:xfrm>
        </p:spPr>
        <p:txBody>
          <a:bodyPr>
            <a:normAutofit fontScale="90000"/>
          </a:bodyPr>
          <a:lstStyle/>
          <a:p>
            <a:pPr marL="0" indent="0">
              <a:spcAft>
                <a:spcPts val="600"/>
              </a:spcAft>
            </a:pPr>
            <a:br>
              <a:rPr lang="en-US" sz="3600" dirty="0"/>
            </a:br>
            <a:r>
              <a:rPr lang="en-US" sz="3600" dirty="0"/>
              <a:t>Safety in Facility Design</a:t>
            </a:r>
            <a:br>
              <a:rPr lang="en-US" dirty="0"/>
            </a:br>
            <a:br>
              <a:rPr lang="en-US" dirty="0"/>
            </a:br>
            <a:r>
              <a:rPr lang="en-US" dirty="0"/>
              <a:t>Briefing from Watercare</a:t>
            </a:r>
            <a:br>
              <a:rPr lang="en-US" dirty="0"/>
            </a:br>
            <a:br>
              <a:rPr lang="en-US" dirty="0"/>
            </a:br>
            <a:br>
              <a:rPr lang="en-US" dirty="0"/>
            </a:br>
            <a:r>
              <a:rPr lang="en-US" dirty="0"/>
              <a:t>February 2019</a:t>
            </a:r>
            <a:br>
              <a:rPr lang="en-US" dirty="0"/>
            </a:br>
            <a:br>
              <a:rPr lang="en-AU" dirty="0">
                <a:solidFill>
                  <a:srgbClr val="002060"/>
                </a:solidFill>
              </a:rPr>
            </a:br>
            <a:endParaRPr lang="en-US" dirty="0"/>
          </a:p>
        </p:txBody>
      </p:sp>
    </p:spTree>
    <p:extLst>
      <p:ext uri="{BB962C8B-B14F-4D97-AF65-F5344CB8AC3E}">
        <p14:creationId xmlns:p14="http://schemas.microsoft.com/office/powerpoint/2010/main" val="213350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AC9DD-04A5-4D14-8C88-D8EA141FB6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2"/>
          <a:stretch/>
        </p:blipFill>
        <p:spPr>
          <a:xfrm>
            <a:off x="0" y="0"/>
            <a:ext cx="12192000" cy="6458858"/>
          </a:xfrm>
          <a:prstGeom prst="rect">
            <a:avLst/>
          </a:prstGeom>
        </p:spPr>
      </p:pic>
      <p:sp>
        <p:nvSpPr>
          <p:cNvPr id="7" name="Subtitle 2">
            <a:extLst>
              <a:ext uri="{FF2B5EF4-FFF2-40B4-BE49-F238E27FC236}">
                <a16:creationId xmlns:a16="http://schemas.microsoft.com/office/drawing/2014/main" id="{719DFCF2-383A-4E14-AACA-1A2BBFEC86C3}"/>
              </a:ext>
            </a:extLst>
          </p:cNvPr>
          <p:cNvSpPr txBox="1">
            <a:spLocks/>
          </p:cNvSpPr>
          <p:nvPr/>
        </p:nvSpPr>
        <p:spPr>
          <a:xfrm>
            <a:off x="179065" y="129360"/>
            <a:ext cx="3732535" cy="494754"/>
          </a:xfrm>
          <a:prstGeom prst="rect">
            <a:avLst/>
          </a:prstGeom>
          <a:solidFill>
            <a:schemeClr val="bg1"/>
          </a:solidFill>
        </p:spPr>
        <p:txBody>
          <a:bodyPr lIns="108000" tIns="72000" rIns="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300"/>
              </a:spcAft>
            </a:pPr>
            <a:r>
              <a:rPr lang="en-NZ" sz="2000" b="1" dirty="0">
                <a:solidFill>
                  <a:srgbClr val="002060"/>
                </a:solidFill>
              </a:rPr>
              <a:t>Wairau WWTP: </a:t>
            </a:r>
            <a:r>
              <a:rPr lang="en-US" sz="2000" b="1" dirty="0">
                <a:solidFill>
                  <a:srgbClr val="002060"/>
                </a:solidFill>
              </a:rPr>
              <a:t>Isometric</a:t>
            </a:r>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p:txBody>
      </p:sp>
    </p:spTree>
    <p:extLst>
      <p:ext uri="{BB962C8B-B14F-4D97-AF65-F5344CB8AC3E}">
        <p14:creationId xmlns:p14="http://schemas.microsoft.com/office/powerpoint/2010/main" val="204475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65D4-C1D0-4D52-8293-2A43E030F5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334125"/>
          </a:xfrm>
          <a:prstGeom prst="rect">
            <a:avLst/>
          </a:prstGeom>
        </p:spPr>
      </p:pic>
      <p:sp>
        <p:nvSpPr>
          <p:cNvPr id="4" name="Subtitle 2">
            <a:extLst>
              <a:ext uri="{FF2B5EF4-FFF2-40B4-BE49-F238E27FC236}">
                <a16:creationId xmlns:a16="http://schemas.microsoft.com/office/drawing/2014/main" id="{7FE9CFE4-F740-46B7-9A58-65A1DA14158C}"/>
              </a:ext>
            </a:extLst>
          </p:cNvPr>
          <p:cNvSpPr txBox="1">
            <a:spLocks/>
          </p:cNvSpPr>
          <p:nvPr/>
        </p:nvSpPr>
        <p:spPr>
          <a:xfrm>
            <a:off x="0" y="65860"/>
            <a:ext cx="4813300" cy="531040"/>
          </a:xfrm>
          <a:prstGeom prst="rect">
            <a:avLst/>
          </a:prstGeom>
          <a:solidFill>
            <a:schemeClr val="bg1"/>
          </a:solidFill>
        </p:spPr>
        <p:txBody>
          <a:bodyPr lIns="108000" tIns="72000">
            <a:no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300"/>
              </a:spcAft>
            </a:pPr>
            <a:r>
              <a:rPr lang="en-NZ" sz="2000" b="1" dirty="0">
                <a:solidFill>
                  <a:srgbClr val="002060"/>
                </a:solidFill>
              </a:rPr>
              <a:t>Mairangi Bay WWTP: </a:t>
            </a:r>
            <a:r>
              <a:rPr lang="en-US" sz="2000" b="1" dirty="0">
                <a:solidFill>
                  <a:srgbClr val="002060"/>
                </a:solidFill>
              </a:rPr>
              <a:t>Beach front location challenge</a:t>
            </a:r>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p:txBody>
      </p:sp>
    </p:spTree>
    <p:extLst>
      <p:ext uri="{BB962C8B-B14F-4D97-AF65-F5344CB8AC3E}">
        <p14:creationId xmlns:p14="http://schemas.microsoft.com/office/powerpoint/2010/main" val="292031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0E341-44E1-48F7-8120-BD68D182D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334126"/>
          </a:xfrm>
          <a:prstGeom prst="rect">
            <a:avLst/>
          </a:prstGeom>
        </p:spPr>
      </p:pic>
      <p:sp>
        <p:nvSpPr>
          <p:cNvPr id="4" name="Subtitle 2">
            <a:extLst>
              <a:ext uri="{FF2B5EF4-FFF2-40B4-BE49-F238E27FC236}">
                <a16:creationId xmlns:a16="http://schemas.microsoft.com/office/drawing/2014/main" id="{7FE9CFE4-F740-46B7-9A58-65A1DA14158C}"/>
              </a:ext>
            </a:extLst>
          </p:cNvPr>
          <p:cNvSpPr txBox="1">
            <a:spLocks/>
          </p:cNvSpPr>
          <p:nvPr/>
        </p:nvSpPr>
        <p:spPr>
          <a:xfrm>
            <a:off x="7327900" y="167460"/>
            <a:ext cx="4737100" cy="531040"/>
          </a:xfrm>
          <a:prstGeom prst="rect">
            <a:avLst/>
          </a:prstGeom>
          <a:solidFill>
            <a:schemeClr val="bg1"/>
          </a:solidFill>
        </p:spPr>
        <p:txBody>
          <a:bodyPr lIns="108000" tIns="72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300"/>
              </a:spcAft>
            </a:pPr>
            <a:r>
              <a:rPr lang="en-NZ" sz="2000" b="1" dirty="0">
                <a:solidFill>
                  <a:srgbClr val="002060"/>
                </a:solidFill>
              </a:rPr>
              <a:t>Mairangi Bay WWTP: </a:t>
            </a:r>
            <a:r>
              <a:rPr lang="en-US" sz="2000" b="1" dirty="0">
                <a:solidFill>
                  <a:srgbClr val="002060"/>
                </a:solidFill>
              </a:rPr>
              <a:t>Isometric</a:t>
            </a:r>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p:txBody>
      </p:sp>
    </p:spTree>
    <p:extLst>
      <p:ext uri="{BB962C8B-B14F-4D97-AF65-F5344CB8AC3E}">
        <p14:creationId xmlns:p14="http://schemas.microsoft.com/office/powerpoint/2010/main" val="180278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watercare pump station">
            <a:extLst>
              <a:ext uri="{FF2B5EF4-FFF2-40B4-BE49-F238E27FC236}">
                <a16:creationId xmlns:a16="http://schemas.microsoft.com/office/drawing/2014/main" id="{8DD54EC2-F044-4DC1-BCB1-69408FDE5E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3500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C694848A-BEAE-436E-8119-F912375D0328}"/>
              </a:ext>
            </a:extLst>
          </p:cNvPr>
          <p:cNvSpPr txBox="1">
            <a:spLocks/>
          </p:cNvSpPr>
          <p:nvPr/>
        </p:nvSpPr>
        <p:spPr>
          <a:xfrm>
            <a:off x="215353" y="151133"/>
            <a:ext cx="6261647" cy="2680968"/>
          </a:xfrm>
          <a:prstGeom prst="rect">
            <a:avLst/>
          </a:prstGeom>
          <a:solidFill>
            <a:schemeClr val="bg1"/>
          </a:solidFill>
        </p:spPr>
        <p:txBody>
          <a:bodyPr lIns="108000" tIns="72000" rIns="252000" bIns="36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0">
              <a:spcAft>
                <a:spcPts val="600"/>
              </a:spcAft>
            </a:pPr>
            <a:r>
              <a:rPr lang="en-US" sz="2000" b="1" dirty="0">
                <a:solidFill>
                  <a:srgbClr val="002060"/>
                </a:solidFill>
              </a:rPr>
              <a:t>Up Next: Wet-well Facility Design</a:t>
            </a:r>
            <a:endParaRPr lang="en-US" sz="2000" b="1" dirty="0">
              <a:solidFill>
                <a:srgbClr val="002060"/>
              </a:solidFill>
              <a:latin typeface="+mn-lt"/>
              <a:cs typeface="+mn-cs"/>
            </a:endParaRPr>
          </a:p>
          <a:p>
            <a:pPr marL="88900" indent="0" algn="just"/>
            <a:r>
              <a:rPr lang="en-US" sz="2000" dirty="0">
                <a:solidFill>
                  <a:srgbClr val="002060"/>
                </a:solidFill>
              </a:rPr>
              <a:t>To complete the full spectrum of pump station facility design, a parallel process is planned for wet-well stations and a review is underway for package pump stations.</a:t>
            </a:r>
          </a:p>
          <a:p>
            <a:pPr marL="88900" indent="0" algn="just"/>
            <a:r>
              <a:rPr lang="en-US" sz="2000" dirty="0">
                <a:solidFill>
                  <a:srgbClr val="002060"/>
                </a:solidFill>
              </a:rPr>
              <a:t>A </a:t>
            </a:r>
            <a:r>
              <a:rPr lang="en-US" sz="2000" dirty="0" err="1">
                <a:solidFill>
                  <a:srgbClr val="002060"/>
                </a:solidFill>
              </a:rPr>
              <a:t>Watercare</a:t>
            </a:r>
            <a:r>
              <a:rPr lang="en-US" sz="2000" dirty="0">
                <a:solidFill>
                  <a:srgbClr val="002060"/>
                </a:solidFill>
              </a:rPr>
              <a:t> Safety in Facility Design requirements guide for wastewater pump stations.</a:t>
            </a:r>
            <a:endParaRPr lang="en-NZ" sz="20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357242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C5F8EA-3C45-4650-9567-B14A09A445AA}"/>
              </a:ext>
            </a:extLst>
          </p:cNvPr>
          <p:cNvSpPr/>
          <p:nvPr/>
        </p:nvSpPr>
        <p:spPr>
          <a:xfrm>
            <a:off x="0" y="0"/>
            <a:ext cx="12420600" cy="63352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2" descr="http://www.currentelectrical.co.nz/media/4306/hobson%20hl%20pumps.jpg">
            <a:extLst>
              <a:ext uri="{FF2B5EF4-FFF2-40B4-BE49-F238E27FC236}">
                <a16:creationId xmlns:a16="http://schemas.microsoft.com/office/drawing/2014/main" id="{FF2FD5DE-2BC5-496F-AFCF-64F1C0D486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215353" y="2730500"/>
            <a:ext cx="5668921" cy="3604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EC57112-0BF6-4AA8-8901-E79429680D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42606" y="2730500"/>
            <a:ext cx="5349394" cy="3604708"/>
          </a:xfrm>
          <a:prstGeom prst="rect">
            <a:avLst/>
          </a:prstGeom>
        </p:spPr>
      </p:pic>
      <p:pic>
        <p:nvPicPr>
          <p:cNvPr id="8" name="Picture 7">
            <a:extLst>
              <a:ext uri="{FF2B5EF4-FFF2-40B4-BE49-F238E27FC236}">
                <a16:creationId xmlns:a16="http://schemas.microsoft.com/office/drawing/2014/main" id="{F2878ABC-A832-43E9-912F-83296C3C5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42606" y="160208"/>
            <a:ext cx="5349394" cy="2501900"/>
          </a:xfrm>
          <a:prstGeom prst="rect">
            <a:avLst/>
          </a:prstGeom>
        </p:spPr>
      </p:pic>
      <p:sp>
        <p:nvSpPr>
          <p:cNvPr id="11" name="Subtitle 2">
            <a:extLst>
              <a:ext uri="{FF2B5EF4-FFF2-40B4-BE49-F238E27FC236}">
                <a16:creationId xmlns:a16="http://schemas.microsoft.com/office/drawing/2014/main" id="{F2AA020B-49AC-4FAE-A738-B514671ED929}"/>
              </a:ext>
            </a:extLst>
          </p:cNvPr>
          <p:cNvSpPr txBox="1">
            <a:spLocks/>
          </p:cNvSpPr>
          <p:nvPr/>
        </p:nvSpPr>
        <p:spPr>
          <a:xfrm>
            <a:off x="4371937" y="5867506"/>
            <a:ext cx="1512337" cy="467702"/>
          </a:xfrm>
          <a:prstGeom prst="rect">
            <a:avLst/>
          </a:prstGeom>
          <a:solidFill>
            <a:schemeClr val="bg1">
              <a:alpha val="80000"/>
            </a:schemeClr>
          </a:solidFill>
        </p:spPr>
        <p:txBody>
          <a:bodyPr lIns="0" tIns="72000" rIns="0" bIns="0">
            <a:no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1200"/>
              </a:spcAft>
            </a:pPr>
            <a:r>
              <a:rPr lang="en-US" sz="2000" b="1" dirty="0">
                <a:solidFill>
                  <a:srgbClr val="002060"/>
                </a:solidFill>
              </a:rPr>
              <a:t>Vertical</a:t>
            </a:r>
            <a:endParaRPr lang="en-NZ" sz="2000" dirty="0">
              <a:solidFill>
                <a:srgbClr val="002060"/>
              </a:solidFill>
            </a:endParaRPr>
          </a:p>
          <a:p>
            <a:pPr marL="357188" indent="0" algn="just"/>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r>
              <a:rPr lang="en-US" sz="2000" b="1" dirty="0">
                <a:solidFill>
                  <a:schemeClr val="accent5">
                    <a:lumMod val="50000"/>
                  </a:schemeClr>
                </a:solidFill>
              </a:rPr>
              <a:t> </a:t>
            </a:r>
            <a:endParaRPr lang="en-NZ" sz="2000" b="1" dirty="0">
              <a:solidFill>
                <a:schemeClr val="accent5">
                  <a:lumMod val="50000"/>
                </a:schemeClr>
              </a:solidFill>
            </a:endParaRPr>
          </a:p>
        </p:txBody>
      </p:sp>
      <p:sp>
        <p:nvSpPr>
          <p:cNvPr id="12" name="Subtitle 2">
            <a:extLst>
              <a:ext uri="{FF2B5EF4-FFF2-40B4-BE49-F238E27FC236}">
                <a16:creationId xmlns:a16="http://schemas.microsoft.com/office/drawing/2014/main" id="{803FA749-F8ED-4745-A420-CE15DF84506E}"/>
              </a:ext>
            </a:extLst>
          </p:cNvPr>
          <p:cNvSpPr txBox="1">
            <a:spLocks/>
          </p:cNvSpPr>
          <p:nvPr/>
        </p:nvSpPr>
        <p:spPr>
          <a:xfrm>
            <a:off x="10363200" y="5867506"/>
            <a:ext cx="1828800" cy="467702"/>
          </a:xfrm>
          <a:prstGeom prst="rect">
            <a:avLst/>
          </a:prstGeom>
          <a:solidFill>
            <a:schemeClr val="bg1">
              <a:alpha val="80000"/>
            </a:schemeClr>
          </a:solidFill>
        </p:spPr>
        <p:txBody>
          <a:bodyPr lIns="0" tIns="72000" rIns="0" bIns="0">
            <a:no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1200"/>
              </a:spcAft>
            </a:pPr>
            <a:r>
              <a:rPr lang="en-US" sz="2000" b="1" dirty="0">
                <a:solidFill>
                  <a:srgbClr val="002060"/>
                </a:solidFill>
              </a:rPr>
              <a:t>Horizontal</a:t>
            </a:r>
            <a:endParaRPr lang="en-NZ" sz="2000" dirty="0">
              <a:solidFill>
                <a:srgbClr val="002060"/>
              </a:solidFill>
            </a:endParaRPr>
          </a:p>
          <a:p>
            <a:pPr marL="357188" indent="0" algn="just"/>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r>
              <a:rPr lang="en-US" sz="2000" b="1" dirty="0">
                <a:solidFill>
                  <a:schemeClr val="accent5">
                    <a:lumMod val="50000"/>
                  </a:schemeClr>
                </a:solidFill>
              </a:rPr>
              <a:t> </a:t>
            </a:r>
            <a:endParaRPr lang="en-NZ" sz="2000" b="1" dirty="0">
              <a:solidFill>
                <a:schemeClr val="accent5">
                  <a:lumMod val="50000"/>
                </a:schemeClr>
              </a:solidFill>
            </a:endParaRPr>
          </a:p>
        </p:txBody>
      </p:sp>
      <p:sp>
        <p:nvSpPr>
          <p:cNvPr id="13" name="Subtitle 2">
            <a:extLst>
              <a:ext uri="{FF2B5EF4-FFF2-40B4-BE49-F238E27FC236}">
                <a16:creationId xmlns:a16="http://schemas.microsoft.com/office/drawing/2014/main" id="{130B4875-8296-4317-B394-703B5DDEAD93}"/>
              </a:ext>
            </a:extLst>
          </p:cNvPr>
          <p:cNvSpPr txBox="1">
            <a:spLocks/>
          </p:cNvSpPr>
          <p:nvPr/>
        </p:nvSpPr>
        <p:spPr>
          <a:xfrm>
            <a:off x="215353" y="160208"/>
            <a:ext cx="6627253" cy="2501900"/>
          </a:xfrm>
          <a:prstGeom prst="rect">
            <a:avLst/>
          </a:prstGeom>
          <a:solidFill>
            <a:schemeClr val="bg1"/>
          </a:solidFill>
        </p:spPr>
        <p:txBody>
          <a:bodyPr lIns="108000" tIns="216000" rIns="216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Aft>
                <a:spcPts val="600"/>
              </a:spcAft>
            </a:pPr>
            <a:r>
              <a:rPr lang="en-US" sz="2000" b="1" dirty="0">
                <a:solidFill>
                  <a:srgbClr val="002060"/>
                </a:solidFill>
              </a:rPr>
              <a:t>Future Possibilities</a:t>
            </a:r>
          </a:p>
          <a:p>
            <a:pPr marL="444500" indent="-266700" algn="just">
              <a:buFont typeface="Arial" panose="020B0604020202020204" pitchFamily="34" charset="0"/>
              <a:buChar char="•"/>
            </a:pPr>
            <a:r>
              <a:rPr lang="en-US" sz="2000" dirty="0">
                <a:solidFill>
                  <a:srgbClr val="002060"/>
                </a:solidFill>
              </a:rPr>
              <a:t>A 3D model share to improve entrusted works outcomes</a:t>
            </a:r>
          </a:p>
          <a:p>
            <a:pPr marL="444500" indent="-266700" algn="just">
              <a:buFont typeface="Arial" panose="020B0604020202020204" pitchFamily="34" charset="0"/>
              <a:buChar char="•"/>
            </a:pPr>
            <a:r>
              <a:rPr lang="en-US" sz="2000" dirty="0">
                <a:solidFill>
                  <a:srgbClr val="002060"/>
                </a:solidFill>
              </a:rPr>
              <a:t>Dry-well Horizontal pump mounting: Reviewed but needs lifting refinements prior to being adopted. </a:t>
            </a:r>
            <a:endParaRPr lang="en-NZ" sz="2000"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427396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C5F8EA-3C45-4650-9567-B14A09A445AA}"/>
              </a:ext>
            </a:extLst>
          </p:cNvPr>
          <p:cNvSpPr/>
          <p:nvPr/>
        </p:nvSpPr>
        <p:spPr>
          <a:xfrm>
            <a:off x="0" y="0"/>
            <a:ext cx="12191999" cy="63352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Subtitle 2">
            <a:extLst>
              <a:ext uri="{FF2B5EF4-FFF2-40B4-BE49-F238E27FC236}">
                <a16:creationId xmlns:a16="http://schemas.microsoft.com/office/drawing/2014/main" id="{EAEA4168-2352-4BE5-9BE0-32BFECD21079}"/>
              </a:ext>
            </a:extLst>
          </p:cNvPr>
          <p:cNvSpPr txBox="1">
            <a:spLocks/>
          </p:cNvSpPr>
          <p:nvPr/>
        </p:nvSpPr>
        <p:spPr>
          <a:xfrm>
            <a:off x="0" y="-28001"/>
            <a:ext cx="6115050" cy="3533201"/>
          </a:xfrm>
          <a:prstGeom prst="rect">
            <a:avLst/>
          </a:prstGeom>
          <a:solidFill>
            <a:schemeClr val="bg1">
              <a:alpha val="90000"/>
            </a:schemeClr>
          </a:solidFill>
        </p:spPr>
        <p:txBody>
          <a:bodyPr lIns="108000" tIns="108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indent="0">
              <a:spcBef>
                <a:spcPts val="600"/>
              </a:spcBef>
            </a:pPr>
            <a:r>
              <a:rPr lang="en-AU" sz="2600" b="1" dirty="0" err="1">
                <a:solidFill>
                  <a:srgbClr val="002060"/>
                </a:solidFill>
              </a:rPr>
              <a:t>Switchroom</a:t>
            </a:r>
            <a:r>
              <a:rPr lang="en-AU" sz="2600" b="1" dirty="0">
                <a:solidFill>
                  <a:srgbClr val="002060"/>
                </a:solidFill>
              </a:rPr>
              <a:t> Design  2018 Update</a:t>
            </a:r>
          </a:p>
          <a:p>
            <a:pPr marL="85725" indent="0">
              <a:spcBef>
                <a:spcPts val="600"/>
              </a:spcBef>
              <a:spcAft>
                <a:spcPts val="600"/>
              </a:spcAft>
            </a:pPr>
            <a:r>
              <a:rPr lang="en-NZ" sz="1800" b="1" dirty="0">
                <a:solidFill>
                  <a:srgbClr val="002060"/>
                </a:solidFill>
              </a:rPr>
              <a:t>A design approach </a:t>
            </a:r>
            <a:r>
              <a:rPr lang="en-NZ" sz="1800" dirty="0">
                <a:solidFill>
                  <a:srgbClr val="002060"/>
                </a:solidFill>
              </a:rPr>
              <a:t>that involved visiting existing Watercare, Vector sites and workshops early in the design.  This </a:t>
            </a:r>
            <a:r>
              <a:rPr lang="en-US" sz="1800" dirty="0">
                <a:solidFill>
                  <a:srgbClr val="002060"/>
                </a:solidFill>
              </a:rPr>
              <a:t>identified key hazards regarding the equipment installation, access and maintenance.</a:t>
            </a:r>
            <a:endParaRPr lang="en-NZ" sz="1800" dirty="0">
              <a:solidFill>
                <a:srgbClr val="002060"/>
              </a:solidFill>
            </a:endParaRPr>
          </a:p>
          <a:p>
            <a:pPr marL="80963" indent="0" algn="just">
              <a:spcBef>
                <a:spcPts val="600"/>
              </a:spcBef>
            </a:pPr>
            <a:r>
              <a:rPr lang="en-NZ" sz="1800" b="1" dirty="0">
                <a:solidFill>
                  <a:srgbClr val="002060"/>
                </a:solidFill>
              </a:rPr>
              <a:t>The design focus </a:t>
            </a:r>
            <a:r>
              <a:rPr lang="en-NZ" sz="1800" dirty="0">
                <a:solidFill>
                  <a:srgbClr val="002060"/>
                </a:solidFill>
              </a:rPr>
              <a:t>of the facility update :</a:t>
            </a:r>
          </a:p>
          <a:p>
            <a:pPr marL="714375" lvl="1" indent="-266700" algn="just">
              <a:buFont typeface="Arial" panose="020B0604020202020204" pitchFamily="34" charset="0"/>
              <a:buChar char="•"/>
            </a:pPr>
            <a:r>
              <a:rPr lang="en-NZ" sz="1800" dirty="0">
                <a:solidFill>
                  <a:srgbClr val="002060"/>
                </a:solidFill>
                <a:latin typeface="Arial" panose="020B0604020202020204" pitchFamily="34" charset="0"/>
                <a:cs typeface="Arial" panose="020B0604020202020204" pitchFamily="34" charset="0"/>
              </a:rPr>
              <a:t>Safe Installing and bus-bar cleaning</a:t>
            </a:r>
          </a:p>
          <a:p>
            <a:pPr marL="714375" lvl="1" indent="-266700" algn="jus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Cable layout and access details</a:t>
            </a:r>
          </a:p>
          <a:p>
            <a:pPr marL="714375" lvl="1" indent="-266700" algn="jus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Defining common ventilation, lighting and earthling details</a:t>
            </a:r>
            <a:endParaRPr lang="en-NZ" sz="18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513845" y="3475519"/>
            <a:ext cx="1594524" cy="285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499133" y="3505200"/>
            <a:ext cx="2692866" cy="283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534" y="3505198"/>
            <a:ext cx="1574439" cy="283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386" y="3520036"/>
            <a:ext cx="1551664" cy="283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75" y="3505198"/>
            <a:ext cx="1595095" cy="283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4288" y="-28001"/>
            <a:ext cx="5957712"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02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0"/>
            <a:ext cx="1257514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itle 2">
            <a:extLst>
              <a:ext uri="{FF2B5EF4-FFF2-40B4-BE49-F238E27FC236}">
                <a16:creationId xmlns:a16="http://schemas.microsoft.com/office/drawing/2014/main" id="{EAEA4168-2352-4BE5-9BE0-32BFECD21079}"/>
              </a:ext>
            </a:extLst>
          </p:cNvPr>
          <p:cNvSpPr txBox="1">
            <a:spLocks/>
          </p:cNvSpPr>
          <p:nvPr/>
        </p:nvSpPr>
        <p:spPr>
          <a:xfrm>
            <a:off x="-95251" y="172025"/>
            <a:ext cx="6743701" cy="1676113"/>
          </a:xfrm>
          <a:prstGeom prst="rect">
            <a:avLst/>
          </a:prstGeom>
          <a:solidFill>
            <a:schemeClr val="bg1">
              <a:alpha val="90000"/>
            </a:schemeClr>
          </a:solidFill>
        </p:spPr>
        <p:txBody>
          <a:bodyPr lIns="108000" tIns="108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indent="0">
              <a:spcBef>
                <a:spcPts val="600"/>
              </a:spcBef>
            </a:pPr>
            <a:r>
              <a:rPr lang="en-AU" sz="2600" b="1" dirty="0">
                <a:solidFill>
                  <a:srgbClr val="002060"/>
                </a:solidFill>
              </a:rPr>
              <a:t>Rosedale WWTP Solids Stream Upgrade</a:t>
            </a:r>
          </a:p>
          <a:p>
            <a:pPr marL="80963" indent="0" algn="just">
              <a:spcBef>
                <a:spcPts val="600"/>
              </a:spcBef>
            </a:pPr>
            <a:r>
              <a:rPr lang="en-NZ" sz="1800" b="1" dirty="0">
                <a:solidFill>
                  <a:srgbClr val="002060"/>
                </a:solidFill>
              </a:rPr>
              <a:t>Facility highlights</a:t>
            </a:r>
            <a:r>
              <a:rPr lang="en-NZ" sz="1800" dirty="0">
                <a:solidFill>
                  <a:srgbClr val="002060"/>
                </a:solidFill>
              </a:rPr>
              <a:t>:</a:t>
            </a:r>
          </a:p>
          <a:p>
            <a:pPr marL="714375" lvl="1" indent="-266700" algn="just">
              <a:buFont typeface="Arial" panose="020B0604020202020204" pitchFamily="34" charset="0"/>
              <a:buChar char="•"/>
            </a:pPr>
            <a:r>
              <a:rPr lang="en-NZ" sz="1800" dirty="0">
                <a:solidFill>
                  <a:srgbClr val="002060"/>
                </a:solidFill>
                <a:latin typeface="Arial" panose="020B0604020202020204" pitchFamily="34" charset="0"/>
                <a:cs typeface="Arial" panose="020B0604020202020204" pitchFamily="34" charset="0"/>
              </a:rPr>
              <a:t>Chemical containment</a:t>
            </a:r>
          </a:p>
          <a:p>
            <a:pPr marL="714375" lvl="1" indent="-266700" algn="just">
              <a:buFont typeface="Arial" panose="020B0604020202020204" pitchFamily="34" charset="0"/>
              <a:buChar char="•"/>
            </a:pPr>
            <a:r>
              <a:rPr lang="en-NZ" sz="1800" dirty="0">
                <a:solidFill>
                  <a:srgbClr val="002060"/>
                </a:solidFill>
                <a:latin typeface="Arial" panose="020B0604020202020204" pitchFamily="34" charset="0"/>
                <a:cs typeface="Arial" panose="020B0604020202020204" pitchFamily="34" charset="0"/>
              </a:rPr>
              <a:t>Standardised </a:t>
            </a:r>
            <a:r>
              <a:rPr lang="en-NZ" sz="1800" dirty="0" err="1">
                <a:solidFill>
                  <a:srgbClr val="002060"/>
                </a:solidFill>
                <a:latin typeface="Arial" panose="020B0604020202020204" pitchFamily="34" charset="0"/>
                <a:cs typeface="Arial" panose="020B0604020202020204" pitchFamily="34" charset="0"/>
              </a:rPr>
              <a:t>switchroom</a:t>
            </a:r>
            <a:r>
              <a:rPr lang="en-NZ" sz="1800" dirty="0">
                <a:solidFill>
                  <a:srgbClr val="002060"/>
                </a:solidFill>
                <a:latin typeface="Arial" panose="020B0604020202020204" pitchFamily="34" charset="0"/>
                <a:cs typeface="Arial" panose="020B0604020202020204" pitchFamily="34" charset="0"/>
              </a:rPr>
              <a:t> layout</a:t>
            </a:r>
            <a:endParaRPr lang="en-NZ" sz="18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291116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41839"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35" y="0"/>
            <a:ext cx="3496604" cy="1104900"/>
          </a:xfrm>
          <a:prstGeom prst="rect">
            <a:avLst/>
          </a:prstGeom>
          <a:noFill/>
          <a:ln w="539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468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8925" y="2805142"/>
            <a:ext cx="9144000" cy="2993674"/>
            <a:chOff x="2257425" y="2887345"/>
            <a:chExt cx="9677400" cy="3151505"/>
          </a:xfrm>
        </p:grpSpPr>
        <p:sp>
          <p:nvSpPr>
            <p:cNvPr id="5" name="Rounded Rectangle 4"/>
            <p:cNvSpPr/>
            <p:nvPr/>
          </p:nvSpPr>
          <p:spPr>
            <a:xfrm>
              <a:off x="2257425" y="2887345"/>
              <a:ext cx="9677400" cy="3151505"/>
            </a:xfrm>
            <a:prstGeom prst="roundRect">
              <a:avLst>
                <a:gd name="adj" fmla="val 4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Picture 21"/>
            <p:cNvGraphicFramePr>
              <a:graphicFrameLocks/>
            </p:cNvGraphicFramePr>
            <p:nvPr>
              <p:extLst>
                <p:ext uri="{D42A27DB-BD31-4B8C-83A1-F6EECF244321}">
                  <p14:modId xmlns:p14="http://schemas.microsoft.com/office/powerpoint/2010/main" val="4064201735"/>
                </p:ext>
              </p:extLst>
            </p:nvPr>
          </p:nvGraphicFramePr>
          <p:xfrm>
            <a:off x="2362200" y="2983230"/>
            <a:ext cx="9477375" cy="64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a:spLocks/>
            </p:cNvSpPr>
            <p:nvPr/>
          </p:nvSpPr>
          <p:spPr>
            <a:xfrm>
              <a:off x="2428558" y="3487419"/>
              <a:ext cx="1457643" cy="932181"/>
            </a:xfrm>
            <a:prstGeom prst="roundRect">
              <a:avLst/>
            </a:prstGeom>
            <a:noFill/>
            <a:ln w="9525">
              <a:solidFill>
                <a:srgbClr val="2FB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t" anchorCtr="0" forceAA="0" compatLnSpc="1">
              <a:prstTxWarp prst="textNoShape">
                <a:avLst/>
              </a:prstTxWarp>
              <a:noAutofit/>
            </a:bodyPr>
            <a:lstStyle/>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Define the Project Purpose</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HSI Existing Site Hazards</a:t>
              </a:r>
              <a:endParaRPr lang="en-NZ" sz="1100" dirty="0">
                <a:effectLst/>
                <a:latin typeface="Lucida Sans"/>
                <a:ea typeface="Calibri"/>
                <a:cs typeface="Times New Roman"/>
              </a:endParaRPr>
            </a:p>
            <a:p>
              <a:pPr marL="90170" indent="-97155">
                <a:lnSpc>
                  <a:spcPct val="115000"/>
                </a:lnSpc>
                <a:spcAft>
                  <a:spcPts val="0"/>
                </a:spcAft>
              </a:pPr>
              <a:r>
                <a:rPr lang="en-NZ" sz="1100" dirty="0">
                  <a:solidFill>
                    <a:srgbClr val="000000"/>
                  </a:solidFill>
                  <a:effectLst/>
                  <a:latin typeface="Arial"/>
                  <a:ea typeface="Calibri"/>
                  <a:cs typeface="Times New Roman"/>
                </a:rPr>
                <a:t> </a:t>
              </a:r>
              <a:endParaRPr lang="en-NZ" sz="1100" dirty="0">
                <a:effectLst/>
                <a:latin typeface="Lucida Sans"/>
                <a:ea typeface="Calibri"/>
                <a:cs typeface="Times New Roman"/>
              </a:endParaRPr>
            </a:p>
          </p:txBody>
        </p:sp>
        <p:sp>
          <p:nvSpPr>
            <p:cNvPr id="8" name="Rounded Rectangle 7"/>
            <p:cNvSpPr>
              <a:spLocks/>
            </p:cNvSpPr>
            <p:nvPr/>
          </p:nvSpPr>
          <p:spPr>
            <a:xfrm>
              <a:off x="3987482" y="3488690"/>
              <a:ext cx="1708468" cy="930910"/>
            </a:xfrm>
            <a:prstGeom prst="roundRect">
              <a:avLst/>
            </a:prstGeom>
            <a:noFill/>
            <a:ln w="952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t" anchorCtr="0" forceAA="0" compatLnSpc="1">
              <a:prstTxWarp prst="textNoShape">
                <a:avLst/>
              </a:prstTxWarp>
              <a:noAutofit/>
            </a:bodyPr>
            <a:lstStyle/>
            <a:p>
              <a:pPr marL="164465" indent="-171450">
                <a:lnSpc>
                  <a:spcPct val="115000"/>
                </a:lnSpc>
                <a:spcAft>
                  <a:spcPts val="0"/>
                </a:spcAft>
                <a:buFont typeface="Arial" panose="020B0604020202020204" pitchFamily="34" charset="0"/>
                <a:buChar char="•"/>
              </a:pPr>
              <a:r>
                <a:rPr lang="en-NZ" sz="1100" dirty="0" err="1">
                  <a:solidFill>
                    <a:srgbClr val="000000"/>
                  </a:solidFill>
                  <a:effectLst/>
                  <a:latin typeface="Arial"/>
                  <a:ea typeface="Calibri"/>
                  <a:cs typeface="Times New Roman"/>
                </a:rPr>
                <a:t>SiD</a:t>
              </a:r>
              <a:r>
                <a:rPr lang="en-NZ" sz="1100" dirty="0">
                  <a:solidFill>
                    <a:srgbClr val="000000"/>
                  </a:solidFill>
                  <a:effectLst/>
                  <a:latin typeface="Arial"/>
                  <a:ea typeface="Calibri"/>
                  <a:cs typeface="Times New Roman"/>
                </a:rPr>
                <a:t> Review Plan</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SiD1 Solution Review Report </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Hazard Assessment</a:t>
              </a:r>
              <a:endParaRPr lang="en-NZ" sz="1100" dirty="0">
                <a:effectLst/>
                <a:latin typeface="Lucida Sans"/>
                <a:ea typeface="Calibri"/>
                <a:cs typeface="Times New Roman"/>
              </a:endParaRPr>
            </a:p>
          </p:txBody>
        </p:sp>
        <p:sp>
          <p:nvSpPr>
            <p:cNvPr id="9" name="Rounded Rectangle 8"/>
            <p:cNvSpPr>
              <a:spLocks/>
            </p:cNvSpPr>
            <p:nvPr/>
          </p:nvSpPr>
          <p:spPr>
            <a:xfrm>
              <a:off x="5750243" y="3494719"/>
              <a:ext cx="1762124" cy="1553450"/>
            </a:xfrm>
            <a:prstGeom prst="roundRect">
              <a:avLst>
                <a:gd name="adj" fmla="val 12442"/>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t" anchorCtr="0" forceAA="0" compatLnSpc="1">
              <a:prstTxWarp prst="textNoShape">
                <a:avLst/>
              </a:prstTxWarp>
              <a:noAutofit/>
            </a:bodyPr>
            <a:lstStyle/>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SiD2 Design Review Report</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Hazard Assessment</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HSI pre-construction Safety information</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b="1" dirty="0">
                  <a:solidFill>
                    <a:srgbClr val="000000"/>
                  </a:solidFill>
                  <a:effectLst/>
                  <a:latin typeface="Arial"/>
                  <a:ea typeface="Calibri"/>
                  <a:cs typeface="Times New Roman"/>
                </a:rPr>
                <a:t>Statement of design</a:t>
              </a:r>
              <a:endParaRPr lang="en-NZ" sz="1100" b="1" dirty="0">
                <a:effectLst/>
                <a:latin typeface="Lucida Sans"/>
                <a:ea typeface="Calibri"/>
                <a:cs typeface="Times New Roman"/>
              </a:endParaRPr>
            </a:p>
          </p:txBody>
        </p:sp>
        <p:sp>
          <p:nvSpPr>
            <p:cNvPr id="10" name="Rounded Rectangle 9"/>
            <p:cNvSpPr>
              <a:spLocks noChangeArrowheads="1"/>
            </p:cNvSpPr>
            <p:nvPr/>
          </p:nvSpPr>
          <p:spPr bwMode="auto">
            <a:xfrm>
              <a:off x="7559991" y="3456940"/>
              <a:ext cx="2136459" cy="2324735"/>
            </a:xfrm>
            <a:prstGeom prst="roundRect">
              <a:avLst>
                <a:gd name="adj" fmla="val 12440"/>
              </a:avLst>
            </a:prstGeom>
            <a:noFill/>
            <a:ln w="9525">
              <a:solidFill>
                <a:srgbClr val="E36C0A"/>
              </a:solidFill>
              <a:round/>
              <a:headEnd/>
              <a:tailEnd/>
            </a:ln>
            <a:extLst>
              <a:ext uri="{909E8E84-426E-40DD-AFC4-6F175D3DCCD1}">
                <a14:hiddenFill xmlns:a14="http://schemas.microsoft.com/office/drawing/2010/main">
                  <a:solidFill>
                    <a:srgbClr val="FFFFFF"/>
                  </a:solidFill>
                </a14:hiddenFill>
              </a:ext>
            </a:extLst>
          </p:spPr>
          <p:txBody>
            <a:bodyPr rot="0" vert="horz" wrap="square" lIns="36000" tIns="0" rIns="36000" bIns="0" anchor="t" anchorCtr="0" upright="1">
              <a:noAutofit/>
            </a:bodyPr>
            <a:lstStyle/>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Contractors H&amp;S plan and Safe System of Work</a:t>
              </a:r>
              <a:endParaRPr lang="en-NZ" sz="1100" dirty="0">
                <a:effectLst/>
                <a:latin typeface="Lucida Sans"/>
                <a:ea typeface="Calibri"/>
                <a:cs typeface="Times New Roman"/>
              </a:endParaRPr>
            </a:p>
            <a:p>
              <a:pPr marL="265113" lvl="1" indent="1588">
                <a:lnSpc>
                  <a:spcPct val="115000"/>
                </a:lnSpc>
              </a:pPr>
              <a:r>
                <a:rPr lang="en-NZ" sz="1100" dirty="0">
                  <a:solidFill>
                    <a:srgbClr val="000000"/>
                  </a:solidFill>
                  <a:effectLst/>
                  <a:latin typeface="Arial"/>
                  <a:ea typeface="Calibri"/>
                  <a:cs typeface="Times New Roman"/>
                </a:rPr>
                <a:t>Hazard Assessment</a:t>
              </a:r>
              <a:endParaRPr lang="en-NZ" sz="1100" dirty="0">
                <a:effectLst/>
                <a:latin typeface="Lucida Sans"/>
                <a:ea typeface="Calibri"/>
                <a:cs typeface="Times New Roman"/>
              </a:endParaRPr>
            </a:p>
            <a:p>
              <a:pPr marL="265113" lvl="1" indent="1588">
                <a:lnSpc>
                  <a:spcPct val="115000"/>
                </a:lnSpc>
              </a:pPr>
              <a:r>
                <a:rPr lang="en-NZ" sz="1100" dirty="0">
                  <a:solidFill>
                    <a:srgbClr val="000000"/>
                  </a:solidFill>
                  <a:effectLst/>
                  <a:latin typeface="Arial"/>
                  <a:ea typeface="Calibri"/>
                  <a:cs typeface="Times New Roman"/>
                </a:rPr>
                <a:t>Method Statements and risk assessments</a:t>
              </a:r>
              <a:endParaRPr lang="en-NZ" sz="1100" dirty="0">
                <a:effectLst/>
                <a:latin typeface="Lucida Sans"/>
                <a:ea typeface="Calibri"/>
                <a:cs typeface="Times New Roman"/>
              </a:endParaRPr>
            </a:p>
            <a:p>
              <a:pPr marL="265113" lvl="1" indent="1588">
                <a:lnSpc>
                  <a:spcPct val="115000"/>
                </a:lnSpc>
              </a:pPr>
              <a:r>
                <a:rPr lang="en-NZ" sz="1100" dirty="0">
                  <a:solidFill>
                    <a:srgbClr val="000000"/>
                  </a:solidFill>
                  <a:effectLst/>
                  <a:latin typeface="Arial"/>
                  <a:ea typeface="Calibri"/>
                  <a:cs typeface="Times New Roman"/>
                </a:rPr>
                <a:t>Inductions and Toolbox talks</a:t>
              </a:r>
              <a:endParaRPr lang="en-NZ" sz="1100" dirty="0">
                <a:effectLst/>
                <a:latin typeface="Lucida Sans"/>
                <a:ea typeface="Calibri"/>
                <a:cs typeface="Times New Roman"/>
              </a:endParaRPr>
            </a:p>
            <a:p>
              <a:pPr marL="265113" lvl="1" indent="1588">
                <a:lnSpc>
                  <a:spcPct val="115000"/>
                </a:lnSpc>
              </a:pPr>
              <a:r>
                <a:rPr lang="en-NZ" sz="1100" dirty="0">
                  <a:solidFill>
                    <a:srgbClr val="000000"/>
                  </a:solidFill>
                  <a:effectLst/>
                  <a:latin typeface="Arial"/>
                  <a:ea typeface="Calibri"/>
                  <a:cs typeface="Times New Roman"/>
                </a:rPr>
                <a:t>Incident Control and Emergency Response</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H&amp;S Audit and Review System</a:t>
              </a:r>
              <a:endParaRPr lang="en-NZ" sz="1100" dirty="0">
                <a:effectLst/>
                <a:latin typeface="Lucida Sans"/>
                <a:ea typeface="Calibri"/>
                <a:cs typeface="Times New Roman"/>
              </a:endParaRPr>
            </a:p>
          </p:txBody>
        </p:sp>
        <p:sp>
          <p:nvSpPr>
            <p:cNvPr id="11" name="Rounded Rectangle 10"/>
            <p:cNvSpPr>
              <a:spLocks noChangeArrowheads="1"/>
            </p:cNvSpPr>
            <p:nvPr/>
          </p:nvSpPr>
          <p:spPr bwMode="auto">
            <a:xfrm>
              <a:off x="9794557" y="3455035"/>
              <a:ext cx="1892618" cy="888365"/>
            </a:xfrm>
            <a:prstGeom prst="roundRect">
              <a:avLst>
                <a:gd name="adj" fmla="val 12440"/>
              </a:avLst>
            </a:prstGeom>
            <a:noFill/>
            <a:ln w="9525">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36000" tIns="0" rIns="36000" bIns="0" anchor="t" anchorCtr="0" upright="1">
              <a:noAutofit/>
            </a:bodyPr>
            <a:lstStyle/>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Site Operating Manual</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Final Asset Drawings</a:t>
              </a:r>
              <a:endParaRPr lang="en-NZ" sz="1100" dirty="0">
                <a:effectLst/>
                <a:latin typeface="Lucida Sans"/>
                <a:ea typeface="Calibri"/>
                <a:cs typeface="Times New Roman"/>
              </a:endParaRPr>
            </a:p>
            <a:p>
              <a:pPr marL="164465" indent="-171450">
                <a:lnSpc>
                  <a:spcPct val="115000"/>
                </a:lnSpc>
                <a:spcAft>
                  <a:spcPts val="0"/>
                </a:spcAft>
                <a:buFont typeface="Arial" panose="020B0604020202020204" pitchFamily="34" charset="0"/>
                <a:buChar char="•"/>
              </a:pPr>
              <a:r>
                <a:rPr lang="en-NZ" sz="1100" dirty="0">
                  <a:solidFill>
                    <a:srgbClr val="000000"/>
                  </a:solidFill>
                  <a:effectLst/>
                  <a:latin typeface="Arial"/>
                  <a:ea typeface="Calibri"/>
                  <a:cs typeface="Times New Roman"/>
                </a:rPr>
                <a:t>Maintenance Plan and demolition risk register</a:t>
              </a:r>
              <a:endParaRPr lang="en-NZ" sz="1100" dirty="0">
                <a:effectLst/>
                <a:latin typeface="Lucida Sans"/>
                <a:ea typeface="Calibri"/>
                <a:cs typeface="Times New Roman"/>
              </a:endParaRPr>
            </a:p>
          </p:txBody>
        </p:sp>
      </p:grpSp>
      <p:sp>
        <p:nvSpPr>
          <p:cNvPr id="14" name="TextBox 13"/>
          <p:cNvSpPr txBox="1"/>
          <p:nvPr/>
        </p:nvSpPr>
        <p:spPr>
          <a:xfrm>
            <a:off x="260959" y="266700"/>
            <a:ext cx="11711966" cy="2662267"/>
          </a:xfrm>
          <a:prstGeom prst="rect">
            <a:avLst/>
          </a:prstGeom>
          <a:noFill/>
        </p:spPr>
        <p:txBody>
          <a:bodyPr wrap="square" rtlCol="0">
            <a:spAutoFit/>
          </a:bodyPr>
          <a:lstStyle/>
          <a:p>
            <a:pPr>
              <a:spcAft>
                <a:spcPts val="600"/>
              </a:spcAft>
            </a:pPr>
            <a:r>
              <a:rPr lang="en-NZ" sz="3200" dirty="0">
                <a:solidFill>
                  <a:schemeClr val="bg1"/>
                </a:solidFill>
              </a:rPr>
              <a:t>Safety in Design</a:t>
            </a:r>
          </a:p>
          <a:p>
            <a:pPr>
              <a:spcAft>
                <a:spcPts val="600"/>
              </a:spcAft>
            </a:pPr>
            <a:r>
              <a:rPr lang="en-NZ" sz="2000" dirty="0">
                <a:solidFill>
                  <a:schemeClr val="bg1"/>
                </a:solidFill>
              </a:rPr>
              <a:t>A Watercare Safety in Design Guide to defines responsibilities and a process that provides an opportunity for designers to create safe practical design solutions.</a:t>
            </a:r>
          </a:p>
          <a:p>
            <a:pPr>
              <a:spcAft>
                <a:spcPts val="600"/>
              </a:spcAft>
            </a:pPr>
            <a:r>
              <a:rPr lang="en-NZ" sz="2000" dirty="0">
                <a:solidFill>
                  <a:schemeClr val="bg1"/>
                </a:solidFill>
              </a:rPr>
              <a:t>The process integrates hazard identification and risk assessment methods early in the design to eliminate, isolate or minimise the risks.  It is better to eliminate hazards than to try to manage or control them. </a:t>
            </a:r>
          </a:p>
          <a:p>
            <a:pPr>
              <a:spcAft>
                <a:spcPts val="600"/>
              </a:spcAft>
            </a:pPr>
            <a:r>
              <a:rPr lang="en-NZ" sz="2000" dirty="0">
                <a:solidFill>
                  <a:schemeClr val="bg1"/>
                </a:solidFill>
              </a:rPr>
              <a:t>The </a:t>
            </a:r>
            <a:r>
              <a:rPr lang="en-NZ" sz="2000" dirty="0" err="1">
                <a:solidFill>
                  <a:schemeClr val="bg1"/>
                </a:solidFill>
              </a:rPr>
              <a:t>SiD</a:t>
            </a:r>
            <a:r>
              <a:rPr lang="en-NZ" sz="2000" dirty="0">
                <a:solidFill>
                  <a:schemeClr val="bg1"/>
                </a:solidFill>
              </a:rPr>
              <a:t> guide offers a systematic approach, embedding Safety in Design principles into the project life cycle early include.</a:t>
            </a:r>
          </a:p>
        </p:txBody>
      </p:sp>
    </p:spTree>
    <p:extLst>
      <p:ext uri="{BB962C8B-B14F-4D97-AF65-F5344CB8AC3E}">
        <p14:creationId xmlns:p14="http://schemas.microsoft.com/office/powerpoint/2010/main" val="113894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315075"/>
          </a:xfrm>
          <a:prstGeom prst="rect">
            <a:avLst/>
          </a:prstGeom>
          <a:solidFill>
            <a:srgbClr val="D0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72515" y="2657475"/>
            <a:ext cx="405277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787569946"/>
              </p:ext>
            </p:extLst>
          </p:nvPr>
        </p:nvGraphicFramePr>
        <p:xfrm>
          <a:off x="-609599" y="361950"/>
          <a:ext cx="8696324" cy="571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9220485" y="3800475"/>
            <a:ext cx="2800351" cy="2409825"/>
          </a:xfrm>
          <a:prstGeom prst="roundRect">
            <a:avLst>
              <a:gd name="adj" fmla="val 8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marL="266700" lvl="1">
              <a:spcAft>
                <a:spcPts val="600"/>
              </a:spcAft>
            </a:pPr>
            <a:r>
              <a:rPr lang="en-NZ" sz="1600" b="1" dirty="0">
                <a:solidFill>
                  <a:schemeClr val="bg1"/>
                </a:solidFill>
              </a:rPr>
              <a:t>Operation</a:t>
            </a:r>
          </a:p>
          <a:p>
            <a:pPr marL="285750" indent="-285750">
              <a:buFont typeface="Arial" panose="020B0604020202020204" pitchFamily="34" charset="0"/>
              <a:buChar char="•"/>
            </a:pPr>
            <a:r>
              <a:rPr lang="en-NZ" sz="1400" dirty="0">
                <a:solidFill>
                  <a:schemeClr val="bg1"/>
                </a:solidFill>
              </a:rPr>
              <a:t>Ensure the asset is operated with its safe design envelope</a:t>
            </a:r>
          </a:p>
          <a:p>
            <a:pPr marL="285750" indent="-285750">
              <a:buFont typeface="Arial" panose="020B0604020202020204" pitchFamily="34" charset="0"/>
              <a:buChar char="•"/>
            </a:pPr>
            <a:r>
              <a:rPr lang="en-NZ" sz="1400" dirty="0">
                <a:solidFill>
                  <a:schemeClr val="bg1"/>
                </a:solidFill>
              </a:rPr>
              <a:t>Monitor the performance standards of risk controls throughout the life the asset</a:t>
            </a:r>
          </a:p>
          <a:p>
            <a:pPr marL="285750" indent="-285750">
              <a:buFont typeface="Arial" panose="020B0604020202020204" pitchFamily="34" charset="0"/>
              <a:buChar char="•"/>
            </a:pPr>
            <a:r>
              <a:rPr lang="en-NZ" sz="1400" dirty="0">
                <a:solidFill>
                  <a:schemeClr val="bg1"/>
                </a:solidFill>
              </a:rPr>
              <a:t>Provide operational feedback into the design process</a:t>
            </a:r>
          </a:p>
          <a:p>
            <a:pPr marL="285750" indent="-285750">
              <a:buFont typeface="Arial" panose="020B0604020202020204" pitchFamily="34" charset="0"/>
              <a:buChar char="•"/>
            </a:pPr>
            <a:r>
              <a:rPr lang="en-NZ" sz="1400" dirty="0">
                <a:solidFill>
                  <a:schemeClr val="bg1"/>
                </a:solidFill>
              </a:rPr>
              <a:t>Apply change management to improve operation</a:t>
            </a:r>
          </a:p>
          <a:p>
            <a:pPr algn="ctr"/>
            <a:endParaRPr lang="en-NZ" sz="1400" dirty="0"/>
          </a:p>
        </p:txBody>
      </p:sp>
      <p:sp>
        <p:nvSpPr>
          <p:cNvPr id="9" name="Rounded Rectangle 8"/>
          <p:cNvSpPr/>
          <p:nvPr/>
        </p:nvSpPr>
        <p:spPr>
          <a:xfrm>
            <a:off x="190784" y="4362448"/>
            <a:ext cx="3190591" cy="1714499"/>
          </a:xfrm>
          <a:prstGeom prst="roundRect">
            <a:avLst>
              <a:gd name="adj" fmla="val 8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marL="266700" lvl="1">
              <a:spcAft>
                <a:spcPts val="600"/>
              </a:spcAft>
            </a:pPr>
            <a:r>
              <a:rPr lang="en-NZ" sz="1600" b="1" dirty="0">
                <a:solidFill>
                  <a:schemeClr val="bg1"/>
                </a:solidFill>
              </a:rPr>
              <a:t>Engineering</a:t>
            </a:r>
          </a:p>
          <a:p>
            <a:pPr marL="285750" indent="-285750">
              <a:buFont typeface="Arial" panose="020B0604020202020204" pitchFamily="34" charset="0"/>
              <a:buChar char="•"/>
            </a:pPr>
            <a:r>
              <a:rPr lang="en-NZ" sz="1400" dirty="0">
                <a:solidFill>
                  <a:schemeClr val="bg1"/>
                </a:solidFill>
              </a:rPr>
              <a:t>Robust standards</a:t>
            </a:r>
          </a:p>
          <a:p>
            <a:pPr marL="285750" indent="-285750">
              <a:buFont typeface="Arial" panose="020B0604020202020204" pitchFamily="34" charset="0"/>
              <a:buChar char="•"/>
            </a:pPr>
            <a:r>
              <a:rPr lang="en-NZ" sz="1400" dirty="0">
                <a:solidFill>
                  <a:schemeClr val="bg1"/>
                </a:solidFill>
              </a:rPr>
              <a:t>Protocol for deviation form standards</a:t>
            </a:r>
          </a:p>
          <a:p>
            <a:pPr marL="285750" indent="-285750">
              <a:buFont typeface="Arial" panose="020B0604020202020204" pitchFamily="34" charset="0"/>
              <a:buChar char="•"/>
            </a:pPr>
            <a:r>
              <a:rPr lang="en-NZ" sz="1400" dirty="0">
                <a:solidFill>
                  <a:schemeClr val="bg1"/>
                </a:solidFill>
              </a:rPr>
              <a:t>Engineering knowledge supported by best practice and guidance documents</a:t>
            </a:r>
          </a:p>
          <a:p>
            <a:pPr algn="ctr"/>
            <a:endParaRPr lang="en-NZ" sz="1400" b="1" dirty="0">
              <a:solidFill>
                <a:schemeClr val="bg1"/>
              </a:solidFill>
            </a:endParaRPr>
          </a:p>
        </p:txBody>
      </p:sp>
      <p:sp>
        <p:nvSpPr>
          <p:cNvPr id="10" name="Rounded Rectangle 9"/>
          <p:cNvSpPr/>
          <p:nvPr/>
        </p:nvSpPr>
        <p:spPr>
          <a:xfrm>
            <a:off x="8344469" y="247649"/>
            <a:ext cx="3676367" cy="1676400"/>
          </a:xfrm>
          <a:prstGeom prst="roundRect">
            <a:avLst>
              <a:gd name="adj" fmla="val 8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marL="266700" lvl="1">
              <a:spcAft>
                <a:spcPts val="600"/>
              </a:spcAft>
            </a:pPr>
            <a:r>
              <a:rPr lang="en-NZ" sz="1600" b="1" dirty="0">
                <a:solidFill>
                  <a:schemeClr val="bg1"/>
                </a:solidFill>
              </a:rPr>
              <a:t>Design</a:t>
            </a:r>
          </a:p>
          <a:p>
            <a:pPr marL="285750" indent="-285750">
              <a:buFont typeface="Arial" panose="020B0604020202020204" pitchFamily="34" charset="0"/>
              <a:buChar char="•"/>
            </a:pPr>
            <a:r>
              <a:rPr lang="en-US" sz="1400" dirty="0">
                <a:solidFill>
                  <a:schemeClr val="bg1"/>
                </a:solidFill>
              </a:rPr>
              <a:t>Identify hazards</a:t>
            </a:r>
          </a:p>
          <a:p>
            <a:pPr marL="285750" indent="-285750">
              <a:buFont typeface="Arial" panose="020B0604020202020204" pitchFamily="34" charset="0"/>
              <a:buChar char="•"/>
            </a:pPr>
            <a:r>
              <a:rPr lang="en-US" sz="1400" dirty="0">
                <a:solidFill>
                  <a:schemeClr val="bg1"/>
                </a:solidFill>
              </a:rPr>
              <a:t>Eliminate hazards where practicable</a:t>
            </a:r>
          </a:p>
          <a:p>
            <a:pPr marL="285750" indent="-285750">
              <a:buFont typeface="Arial" panose="020B0604020202020204" pitchFamily="34" charset="0"/>
              <a:buChar char="•"/>
            </a:pPr>
            <a:r>
              <a:rPr lang="en-US" sz="1400" dirty="0">
                <a:solidFill>
                  <a:schemeClr val="bg1"/>
                </a:solidFill>
              </a:rPr>
              <a:t>Identify control measures for residual risk</a:t>
            </a:r>
          </a:p>
          <a:p>
            <a:pPr marL="285750" indent="-285750">
              <a:buFont typeface="Arial" panose="020B0604020202020204" pitchFamily="34" charset="0"/>
              <a:buChar char="•"/>
            </a:pPr>
            <a:r>
              <a:rPr lang="en-US" sz="1400" dirty="0">
                <a:solidFill>
                  <a:schemeClr val="bg1"/>
                </a:solidFill>
              </a:rPr>
              <a:t>Hand over control information to operations</a:t>
            </a:r>
          </a:p>
          <a:p>
            <a:pPr marL="285750" indent="-285750">
              <a:buFont typeface="Arial" panose="020B0604020202020204" pitchFamily="34" charset="0"/>
              <a:buChar char="•"/>
            </a:pPr>
            <a:r>
              <a:rPr lang="en-US" sz="1400" dirty="0">
                <a:solidFill>
                  <a:schemeClr val="bg1"/>
                </a:solidFill>
              </a:rPr>
              <a:t>Convey lessons learnt</a:t>
            </a:r>
            <a:endParaRPr lang="en-NZ" sz="1400" b="1" dirty="0">
              <a:solidFill>
                <a:schemeClr val="bg1"/>
              </a:solidFill>
            </a:endParaRPr>
          </a:p>
        </p:txBody>
      </p:sp>
      <p:sp>
        <p:nvSpPr>
          <p:cNvPr id="11" name="Rounded Rectangle 10"/>
          <p:cNvSpPr/>
          <p:nvPr/>
        </p:nvSpPr>
        <p:spPr>
          <a:xfrm>
            <a:off x="229170" y="247649"/>
            <a:ext cx="3256980" cy="1933575"/>
          </a:xfrm>
          <a:prstGeom prst="roundRect">
            <a:avLst>
              <a:gd name="adj" fmla="val 8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bIns="0" rtlCol="0" anchor="ctr"/>
          <a:lstStyle/>
          <a:p>
            <a:pPr marL="266700" lvl="1">
              <a:spcAft>
                <a:spcPts val="600"/>
              </a:spcAft>
            </a:pPr>
            <a:r>
              <a:rPr lang="en-NZ" sz="1600" b="1" dirty="0">
                <a:solidFill>
                  <a:schemeClr val="bg1"/>
                </a:solidFill>
              </a:rPr>
              <a:t>Requirements</a:t>
            </a:r>
          </a:p>
          <a:p>
            <a:pPr marL="285750" indent="-285750">
              <a:buFont typeface="Arial" panose="020B0604020202020204" pitchFamily="34" charset="0"/>
              <a:buChar char="•"/>
            </a:pPr>
            <a:r>
              <a:rPr lang="en-US" sz="1400" dirty="0">
                <a:solidFill>
                  <a:schemeClr val="bg1"/>
                </a:solidFill>
              </a:rPr>
              <a:t>Outline core principles and key considerations</a:t>
            </a:r>
          </a:p>
          <a:p>
            <a:pPr marL="285750" indent="-285750">
              <a:buFont typeface="Arial" panose="020B0604020202020204" pitchFamily="34" charset="0"/>
              <a:buChar char="•"/>
            </a:pPr>
            <a:r>
              <a:rPr lang="en-US" sz="1400" dirty="0">
                <a:solidFill>
                  <a:schemeClr val="bg1"/>
                </a:solidFill>
              </a:rPr>
              <a:t>Highlight key safety and operability requirements</a:t>
            </a:r>
          </a:p>
          <a:p>
            <a:pPr marL="285750" indent="-285750">
              <a:buFont typeface="Arial" panose="020B0604020202020204" pitchFamily="34" charset="0"/>
              <a:buChar char="•"/>
            </a:pPr>
            <a:r>
              <a:rPr lang="en-US" sz="1400" dirty="0">
                <a:solidFill>
                  <a:schemeClr val="bg1"/>
                </a:solidFill>
              </a:rPr>
              <a:t>Define key functional outcomes requirement for a safe environment</a:t>
            </a:r>
          </a:p>
          <a:p>
            <a:pPr marL="285750" indent="-285750">
              <a:buFont typeface="Arial" panose="020B0604020202020204" pitchFamily="34" charset="0"/>
              <a:buChar char="•"/>
            </a:pPr>
            <a:r>
              <a:rPr lang="en-US" sz="1400" dirty="0">
                <a:solidFill>
                  <a:schemeClr val="bg1"/>
                </a:solidFill>
              </a:rPr>
              <a:t>Develop reference implementations</a:t>
            </a:r>
          </a:p>
          <a:p>
            <a:endParaRPr lang="en-US" sz="1400" dirty="0">
              <a:solidFill>
                <a:schemeClr val="bg1"/>
              </a:solidFill>
            </a:endParaRPr>
          </a:p>
          <a:p>
            <a:pPr marL="285750" indent="-285750">
              <a:buFont typeface="Arial" panose="020B0604020202020204" pitchFamily="34" charset="0"/>
              <a:buChar char="•"/>
            </a:pPr>
            <a:endParaRPr lang="en-NZ" sz="1400" b="1" dirty="0">
              <a:solidFill>
                <a:schemeClr val="bg1"/>
              </a:solidFill>
            </a:endParaRPr>
          </a:p>
        </p:txBody>
      </p:sp>
    </p:spTree>
    <p:extLst>
      <p:ext uri="{BB962C8B-B14F-4D97-AF65-F5344CB8AC3E}">
        <p14:creationId xmlns:p14="http://schemas.microsoft.com/office/powerpoint/2010/main" val="27431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2661582" y="-28001"/>
            <a:ext cx="9530418" cy="636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a:extLst>
              <a:ext uri="{FF2B5EF4-FFF2-40B4-BE49-F238E27FC236}">
                <a16:creationId xmlns:a16="http://schemas.microsoft.com/office/drawing/2014/main" id="{EAEA4168-2352-4BE5-9BE0-32BFECD21079}"/>
              </a:ext>
            </a:extLst>
          </p:cNvPr>
          <p:cNvSpPr txBox="1">
            <a:spLocks/>
          </p:cNvSpPr>
          <p:nvPr/>
        </p:nvSpPr>
        <p:spPr>
          <a:xfrm>
            <a:off x="0" y="-28001"/>
            <a:ext cx="6115050" cy="6362126"/>
          </a:xfrm>
          <a:prstGeom prst="rect">
            <a:avLst/>
          </a:prstGeom>
          <a:solidFill>
            <a:schemeClr val="bg1">
              <a:alpha val="90000"/>
            </a:schemeClr>
          </a:solidFill>
        </p:spPr>
        <p:txBody>
          <a:bodyPr lIns="108000" tIns="108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indent="0">
              <a:spcBef>
                <a:spcPts val="600"/>
              </a:spcBef>
            </a:pPr>
            <a:r>
              <a:rPr lang="en-AU" sz="2600" b="1" dirty="0">
                <a:solidFill>
                  <a:srgbClr val="002060"/>
                </a:solidFill>
              </a:rPr>
              <a:t>Wastewater Pump Station Design  2018 Update</a:t>
            </a:r>
          </a:p>
          <a:p>
            <a:pPr marL="85725" indent="0">
              <a:spcBef>
                <a:spcPts val="600"/>
              </a:spcBef>
            </a:pPr>
            <a:r>
              <a:rPr lang="en-AU" sz="1800" b="1" dirty="0">
                <a:solidFill>
                  <a:srgbClr val="002060"/>
                </a:solidFill>
              </a:rPr>
              <a:t>Design Opportunities</a:t>
            </a:r>
          </a:p>
          <a:p>
            <a:pPr marL="85725" indent="0">
              <a:spcBef>
                <a:spcPts val="600"/>
              </a:spcBef>
            </a:pPr>
            <a:r>
              <a:rPr lang="en-NZ" sz="1800" dirty="0">
                <a:solidFill>
                  <a:srgbClr val="002060"/>
                </a:solidFill>
              </a:rPr>
              <a:t>Set a leading an initiative for excellence in </a:t>
            </a:r>
            <a:r>
              <a:rPr lang="en-NZ" sz="1800" i="1" dirty="0">
                <a:solidFill>
                  <a:srgbClr val="002060"/>
                </a:solidFill>
              </a:rPr>
              <a:t>Safety in Design</a:t>
            </a:r>
            <a:r>
              <a:rPr lang="en-NZ" sz="1800" dirty="0">
                <a:solidFill>
                  <a:srgbClr val="002060"/>
                </a:solidFill>
              </a:rPr>
              <a:t> and </a:t>
            </a:r>
            <a:r>
              <a:rPr lang="en-US" sz="1800" i="1" dirty="0">
                <a:solidFill>
                  <a:srgbClr val="002060"/>
                </a:solidFill>
              </a:rPr>
              <a:t>Facility Design</a:t>
            </a:r>
            <a:r>
              <a:rPr lang="en-US" sz="1800" dirty="0">
                <a:solidFill>
                  <a:srgbClr val="002060"/>
                </a:solidFill>
              </a:rPr>
              <a:t>.</a:t>
            </a:r>
          </a:p>
          <a:p>
            <a:pPr marL="85725" indent="0">
              <a:spcBef>
                <a:spcPts val="600"/>
              </a:spcBef>
              <a:spcAft>
                <a:spcPts val="600"/>
              </a:spcAft>
            </a:pPr>
            <a:r>
              <a:rPr lang="en-NZ" sz="1800" b="1" dirty="0">
                <a:solidFill>
                  <a:srgbClr val="002060"/>
                </a:solidFill>
              </a:rPr>
              <a:t>A design approach </a:t>
            </a:r>
            <a:r>
              <a:rPr lang="en-NZ" sz="1800" dirty="0">
                <a:solidFill>
                  <a:srgbClr val="002060"/>
                </a:solidFill>
              </a:rPr>
              <a:t>that involved visiting existing sites and undertaking simple 3D modelling early.  This shaped </a:t>
            </a:r>
            <a:r>
              <a:rPr lang="en-US" sz="1800" dirty="0">
                <a:solidFill>
                  <a:srgbClr val="002060"/>
                </a:solidFill>
              </a:rPr>
              <a:t>the repeatable elements, identified leading site constraints and enabled a lead in safety in design with operator engagement.</a:t>
            </a:r>
            <a:endParaRPr lang="en-NZ" sz="1800" dirty="0">
              <a:solidFill>
                <a:srgbClr val="002060"/>
              </a:solidFill>
            </a:endParaRPr>
          </a:p>
          <a:p>
            <a:pPr marL="80963" indent="0" algn="just">
              <a:spcBef>
                <a:spcPts val="600"/>
              </a:spcBef>
            </a:pPr>
            <a:r>
              <a:rPr lang="en-NZ" sz="1800" b="1" dirty="0">
                <a:solidFill>
                  <a:srgbClr val="002060"/>
                </a:solidFill>
              </a:rPr>
              <a:t>The design focus </a:t>
            </a:r>
            <a:r>
              <a:rPr lang="en-NZ" sz="1800" dirty="0">
                <a:solidFill>
                  <a:srgbClr val="002060"/>
                </a:solidFill>
              </a:rPr>
              <a:t>of the facility update :</a:t>
            </a:r>
          </a:p>
          <a:p>
            <a:pPr marL="714375" lvl="1" indent="-266700" algn="just">
              <a:buFont typeface="Arial" panose="020B0604020202020204" pitchFamily="34" charset="0"/>
              <a:buChar char="•"/>
            </a:pPr>
            <a:r>
              <a:rPr lang="en-NZ" sz="1800" dirty="0">
                <a:solidFill>
                  <a:srgbClr val="002060"/>
                </a:solidFill>
                <a:latin typeface="Arial" panose="020B0604020202020204" pitchFamily="34" charset="0"/>
                <a:cs typeface="Arial" panose="020B0604020202020204" pitchFamily="34" charset="0"/>
              </a:rPr>
              <a:t>Proven self-cleaning sump hydraulics with safe confined space access</a:t>
            </a:r>
          </a:p>
          <a:p>
            <a:pPr marL="714375" lvl="1" indent="-266700" algn="jus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Improved dry-well layout</a:t>
            </a:r>
          </a:p>
          <a:p>
            <a:pPr marL="714375" lvl="1" indent="-266700" algn="jus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Repeatable lifting and </a:t>
            </a:r>
            <a:r>
              <a:rPr lang="en-US" sz="1800" dirty="0" err="1">
                <a:solidFill>
                  <a:srgbClr val="002060"/>
                </a:solidFill>
                <a:latin typeface="Arial" panose="020B0604020202020204" pitchFamily="34" charset="0"/>
                <a:cs typeface="Arial" panose="020B0604020202020204" pitchFamily="34" charset="0"/>
              </a:rPr>
              <a:t>odour</a:t>
            </a:r>
            <a:r>
              <a:rPr lang="en-US" sz="1800" dirty="0">
                <a:solidFill>
                  <a:srgbClr val="002060"/>
                </a:solidFill>
                <a:latin typeface="Arial" panose="020B0604020202020204" pitchFamily="34" charset="0"/>
                <a:cs typeface="Arial" panose="020B0604020202020204" pitchFamily="34" charset="0"/>
              </a:rPr>
              <a:t> treatment design</a:t>
            </a:r>
          </a:p>
          <a:p>
            <a:pPr marL="714375" lvl="1" indent="-266700" algn="jus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 separated </a:t>
            </a:r>
            <a:r>
              <a:rPr lang="en-US" sz="1800" dirty="0" err="1">
                <a:solidFill>
                  <a:srgbClr val="002060"/>
                </a:solidFill>
                <a:latin typeface="Arial" panose="020B0604020202020204" pitchFamily="34" charset="0"/>
                <a:cs typeface="Arial" panose="020B0604020202020204" pitchFamily="34" charset="0"/>
              </a:rPr>
              <a:t>switchroom</a:t>
            </a:r>
            <a:r>
              <a:rPr lang="en-US" sz="1800" dirty="0">
                <a:solidFill>
                  <a:srgbClr val="002060"/>
                </a:solidFill>
                <a:latin typeface="Arial" panose="020B0604020202020204" pitchFamily="34" charset="0"/>
                <a:cs typeface="Arial" panose="020B0604020202020204" pitchFamily="34" charset="0"/>
              </a:rPr>
              <a:t> layout with a clear operator line of site and VSD positioned to directly discharges waste heat.</a:t>
            </a:r>
            <a:endParaRPr lang="en-NZ" sz="18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290089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D38536-8BA0-46A7-A8E5-1D6DEA6F2D56}"/>
              </a:ext>
            </a:extLst>
          </p:cNvPr>
          <p:cNvSpPr/>
          <p:nvPr/>
        </p:nvSpPr>
        <p:spPr>
          <a:xfrm>
            <a:off x="0" y="0"/>
            <a:ext cx="12192000" cy="23302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88A3F2C6-16D5-4B5D-9635-4CE2A7605D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372" y="2330203"/>
            <a:ext cx="6226628" cy="3979655"/>
          </a:xfrm>
          <a:prstGeom prst="rect">
            <a:avLst/>
          </a:prstGeom>
          <a:noFill/>
          <a:ln>
            <a:noFill/>
          </a:ln>
        </p:spPr>
      </p:pic>
      <p:pic>
        <p:nvPicPr>
          <p:cNvPr id="13" name="Picture 12">
            <a:extLst>
              <a:ext uri="{FF2B5EF4-FFF2-40B4-BE49-F238E27FC236}">
                <a16:creationId xmlns:a16="http://schemas.microsoft.com/office/drawing/2014/main" id="{BE761621-CF93-45BF-BDE0-D56647C432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4119695" cy="2709986"/>
          </a:xfrm>
          <a:prstGeom prst="rect">
            <a:avLst/>
          </a:prstGeom>
        </p:spPr>
      </p:pic>
      <p:pic>
        <p:nvPicPr>
          <p:cNvPr id="7" name="Picture 6">
            <a:extLst>
              <a:ext uri="{FF2B5EF4-FFF2-40B4-BE49-F238E27FC236}">
                <a16:creationId xmlns:a16="http://schemas.microsoft.com/office/drawing/2014/main" id="{DCCCED3B-3302-47D7-B28F-54EC046A72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0203"/>
            <a:ext cx="6081486" cy="3979655"/>
          </a:xfrm>
          <a:prstGeom prst="rect">
            <a:avLst/>
          </a:prstGeom>
          <a:noFill/>
          <a:ln>
            <a:solidFill>
              <a:schemeClr val="tx1"/>
            </a:solidFill>
          </a:ln>
        </p:spPr>
      </p:pic>
      <p:sp>
        <p:nvSpPr>
          <p:cNvPr id="6" name="Subtitle 2">
            <a:extLst>
              <a:ext uri="{FF2B5EF4-FFF2-40B4-BE49-F238E27FC236}">
                <a16:creationId xmlns:a16="http://schemas.microsoft.com/office/drawing/2014/main" id="{136FEE72-55EA-49B3-AF9A-53CF009FE84F}"/>
              </a:ext>
            </a:extLst>
          </p:cNvPr>
          <p:cNvSpPr txBox="1">
            <a:spLocks/>
          </p:cNvSpPr>
          <p:nvPr/>
        </p:nvSpPr>
        <p:spPr>
          <a:xfrm>
            <a:off x="4119695" y="8464"/>
            <a:ext cx="7927163" cy="2321739"/>
          </a:xfrm>
          <a:prstGeom prst="rect">
            <a:avLst/>
          </a:prstGeom>
          <a:solidFill>
            <a:schemeClr val="bg1"/>
          </a:solidFill>
          <a:ln>
            <a:noFill/>
          </a:ln>
        </p:spPr>
        <p:txBody>
          <a:bodyPr lIns="108000" tIns="72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276225">
              <a:spcAft>
                <a:spcPts val="600"/>
              </a:spcAft>
            </a:pPr>
            <a:r>
              <a:rPr lang="en-US" sz="2000" b="1" dirty="0">
                <a:solidFill>
                  <a:srgbClr val="002060"/>
                </a:solidFill>
              </a:rPr>
              <a:t>Wet-well</a:t>
            </a:r>
            <a:endParaRPr lang="en-NZ" sz="2000" dirty="0">
              <a:solidFill>
                <a:srgbClr val="002060"/>
              </a:solidFill>
            </a:endParaRPr>
          </a:p>
          <a:p>
            <a:pPr marL="361950" lvl="1" indent="-276225"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Poor sump design has considerable implications</a:t>
            </a:r>
            <a:endParaRPr lang="en-NZ" sz="2000" dirty="0">
              <a:solidFill>
                <a:srgbClr val="002060"/>
              </a:solidFill>
              <a:latin typeface="Arial" panose="020B0604020202020204" pitchFamily="34" charset="0"/>
              <a:cs typeface="Arial" panose="020B0604020202020204" pitchFamily="34" charset="0"/>
            </a:endParaRPr>
          </a:p>
          <a:p>
            <a:pPr marL="361950" lvl="1" indent="-276225" algn="just">
              <a:buFont typeface="Arial" panose="020B0604020202020204" pitchFamily="34" charset="0"/>
              <a:buChar char="•"/>
            </a:pPr>
            <a:r>
              <a:rPr lang="en-NZ" sz="2000" dirty="0">
                <a:solidFill>
                  <a:srgbClr val="002060"/>
                </a:solidFill>
                <a:latin typeface="Arial" panose="020B0604020202020204" pitchFamily="34" charset="0"/>
                <a:cs typeface="Arial" panose="020B0604020202020204" pitchFamily="34" charset="0"/>
              </a:rPr>
              <a:t>The process included proving the hydraulic performance to ensure solids movement, avoid air entrainment and mitigate vortices or pre-swirl.</a:t>
            </a:r>
          </a:p>
          <a:p>
            <a:pPr marL="361950" lvl="1" indent="-276225"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Review of the sump cleaning and method of access</a:t>
            </a:r>
            <a:endParaRPr lang="en-NZ" sz="2000" dirty="0">
              <a:solidFill>
                <a:srgbClr val="002060"/>
              </a:solidFill>
            </a:endParaRPr>
          </a:p>
          <a:p>
            <a:pPr marL="357188" indent="0" algn="just"/>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p:txBody>
      </p:sp>
      <p:sp>
        <p:nvSpPr>
          <p:cNvPr id="12" name="Subtitle 2">
            <a:extLst>
              <a:ext uri="{FF2B5EF4-FFF2-40B4-BE49-F238E27FC236}">
                <a16:creationId xmlns:a16="http://schemas.microsoft.com/office/drawing/2014/main" id="{5064D589-7F33-436A-AC58-333C338A301D}"/>
              </a:ext>
            </a:extLst>
          </p:cNvPr>
          <p:cNvSpPr txBox="1">
            <a:spLocks/>
          </p:cNvSpPr>
          <p:nvPr/>
        </p:nvSpPr>
        <p:spPr>
          <a:xfrm>
            <a:off x="4119695" y="5664634"/>
            <a:ext cx="3807468" cy="529110"/>
          </a:xfrm>
          <a:prstGeom prst="rect">
            <a:avLst/>
          </a:prstGeom>
          <a:solidFill>
            <a:schemeClr val="bg1">
              <a:alpha val="80000"/>
            </a:schemeClr>
          </a:solidFill>
        </p:spPr>
        <p:txBody>
          <a:bodyPr lIns="0" tIns="72000" rIns="0" bIns="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1200"/>
              </a:spcAft>
            </a:pPr>
            <a:r>
              <a:rPr lang="en-US" sz="1900" b="1" dirty="0">
                <a:solidFill>
                  <a:srgbClr val="002060"/>
                </a:solidFill>
              </a:rPr>
              <a:t>Initial Design   Final Design</a:t>
            </a:r>
            <a:endParaRPr lang="en-NZ" sz="1500" dirty="0">
              <a:solidFill>
                <a:srgbClr val="002060"/>
              </a:solidFill>
            </a:endParaRPr>
          </a:p>
          <a:p>
            <a:pPr marL="357188" indent="0" algn="just"/>
            <a:endParaRPr lang="en-NZ" sz="20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251480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watercare.co.nz/SiteCollectionImages/AboutWatercare/Projects/SWI_pump_station_PG_low_res.jpg">
            <a:extLst>
              <a:ext uri="{FF2B5EF4-FFF2-40B4-BE49-F238E27FC236}">
                <a16:creationId xmlns:a16="http://schemas.microsoft.com/office/drawing/2014/main" id="{84D65DB0-C175-4F02-AD87-0192861864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211" y="-155643"/>
            <a:ext cx="12192000" cy="6486869"/>
          </a:xfrm>
          <a:prstGeom prst="rect">
            <a:avLst/>
          </a:prstGeom>
          <a:noFill/>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8D51B504-A542-45BE-B5CF-0BF608CC1E77}"/>
              </a:ext>
            </a:extLst>
          </p:cNvPr>
          <p:cNvSpPr txBox="1">
            <a:spLocks/>
          </p:cNvSpPr>
          <p:nvPr/>
        </p:nvSpPr>
        <p:spPr>
          <a:xfrm>
            <a:off x="215353" y="151133"/>
            <a:ext cx="6515648" cy="810892"/>
          </a:xfrm>
          <a:prstGeom prst="rect">
            <a:avLst/>
          </a:prstGeom>
          <a:solidFill>
            <a:schemeClr val="bg1"/>
          </a:solidFill>
        </p:spPr>
        <p:txBody>
          <a:bodyPr lIns="108000" tIns="72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600"/>
              </a:spcAft>
            </a:pPr>
            <a:r>
              <a:rPr lang="en-US" sz="2000" b="1" dirty="0">
                <a:solidFill>
                  <a:srgbClr val="002060"/>
                </a:solidFill>
              </a:rPr>
              <a:t>Dry-well</a:t>
            </a:r>
            <a:r>
              <a:rPr lang="en-NZ" sz="2000" b="1" dirty="0">
                <a:solidFill>
                  <a:srgbClr val="002060"/>
                </a:solidFill>
              </a:rPr>
              <a:t>: </a:t>
            </a:r>
            <a:r>
              <a:rPr lang="en-US" sz="2000" dirty="0">
                <a:solidFill>
                  <a:srgbClr val="002060"/>
                </a:solidFill>
              </a:rPr>
              <a:t>Long suction lines require an additional flooring system and pipework.  </a:t>
            </a:r>
            <a:endParaRPr lang="en-NZ" sz="20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360554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8B430A-FC88-40B0-A0C6-43F75D5DF8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 y="-1"/>
            <a:ext cx="12252419" cy="6350001"/>
          </a:xfrm>
          <a:prstGeom prst="rect">
            <a:avLst/>
          </a:prstGeom>
        </p:spPr>
      </p:pic>
      <p:sp>
        <p:nvSpPr>
          <p:cNvPr id="6" name="Subtitle 2">
            <a:extLst>
              <a:ext uri="{FF2B5EF4-FFF2-40B4-BE49-F238E27FC236}">
                <a16:creationId xmlns:a16="http://schemas.microsoft.com/office/drawing/2014/main" id="{136FEE72-55EA-49B3-AF9A-53CF009FE84F}"/>
              </a:ext>
            </a:extLst>
          </p:cNvPr>
          <p:cNvSpPr txBox="1">
            <a:spLocks/>
          </p:cNvSpPr>
          <p:nvPr/>
        </p:nvSpPr>
        <p:spPr>
          <a:xfrm>
            <a:off x="215353" y="151133"/>
            <a:ext cx="6120792" cy="902968"/>
          </a:xfrm>
          <a:prstGeom prst="rect">
            <a:avLst/>
          </a:prstGeom>
          <a:solidFill>
            <a:schemeClr val="bg1"/>
          </a:solidFill>
        </p:spPr>
        <p:txBody>
          <a:bodyPr lIns="108000" tIns="7200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600"/>
              </a:spcAft>
            </a:pPr>
            <a:r>
              <a:rPr lang="en-US" sz="2000" b="1" dirty="0">
                <a:solidFill>
                  <a:srgbClr val="002060"/>
                </a:solidFill>
              </a:rPr>
              <a:t>Dry-well</a:t>
            </a:r>
            <a:r>
              <a:rPr lang="en-NZ" sz="2000" b="1" dirty="0">
                <a:solidFill>
                  <a:srgbClr val="002060"/>
                </a:solidFill>
                <a:latin typeface="+mn-lt"/>
                <a:cs typeface="+mn-cs"/>
              </a:rPr>
              <a:t>: </a:t>
            </a:r>
            <a:r>
              <a:rPr lang="en-US" sz="2000" dirty="0">
                <a:solidFill>
                  <a:srgbClr val="002060"/>
                </a:solidFill>
                <a:latin typeface="Arial" panose="020B0604020202020204" pitchFamily="34" charset="0"/>
                <a:cs typeface="Arial" panose="020B0604020202020204" pitchFamily="34" charset="0"/>
              </a:rPr>
              <a:t>Short suction lines offer a simplified dry-well layout </a:t>
            </a:r>
            <a:endParaRPr lang="en-NZ" sz="2000" dirty="0">
              <a:solidFill>
                <a:srgbClr val="002060"/>
              </a:solidFill>
            </a:endParaRPr>
          </a:p>
          <a:p>
            <a:pPr marL="357188" indent="0" algn="just"/>
            <a:endParaRPr lang="en-NZ" sz="20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321874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851B55-43B8-49CC-9935-738825FC10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12192001" cy="6299200"/>
          </a:xfrm>
          <a:prstGeom prst="rect">
            <a:avLst/>
          </a:prstGeom>
        </p:spPr>
      </p:pic>
      <p:sp>
        <p:nvSpPr>
          <p:cNvPr id="3" name="Subtitle 2">
            <a:extLst>
              <a:ext uri="{FF2B5EF4-FFF2-40B4-BE49-F238E27FC236}">
                <a16:creationId xmlns:a16="http://schemas.microsoft.com/office/drawing/2014/main" id="{52050E74-61EA-4E34-B826-9B4C1FE25407}"/>
              </a:ext>
            </a:extLst>
          </p:cNvPr>
          <p:cNvSpPr txBox="1">
            <a:spLocks/>
          </p:cNvSpPr>
          <p:nvPr/>
        </p:nvSpPr>
        <p:spPr>
          <a:xfrm>
            <a:off x="177800" y="129360"/>
            <a:ext cx="4728029" cy="494754"/>
          </a:xfrm>
          <a:prstGeom prst="rect">
            <a:avLst/>
          </a:prstGeom>
          <a:solidFill>
            <a:schemeClr val="bg1"/>
          </a:solidFill>
        </p:spPr>
        <p:txBody>
          <a:bodyPr lIns="0" tIns="72000" rIns="0">
            <a:normAutofit fontScale="70000" lnSpcReduction="20000"/>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300"/>
              </a:spcAft>
            </a:pPr>
            <a:r>
              <a:rPr lang="en-NZ" sz="2800" b="1" dirty="0">
                <a:solidFill>
                  <a:srgbClr val="002060"/>
                </a:solidFill>
              </a:rPr>
              <a:t>Wairau WWTP: </a:t>
            </a:r>
            <a:r>
              <a:rPr lang="en-US" sz="2800" b="1" dirty="0">
                <a:solidFill>
                  <a:srgbClr val="002060"/>
                </a:solidFill>
              </a:rPr>
              <a:t>Wet-well / Dry-well</a:t>
            </a:r>
            <a:endParaRPr lang="en-NZ" sz="2000" dirty="0">
              <a:solidFill>
                <a:srgbClr val="002060"/>
              </a:solidFill>
            </a:endParaRPr>
          </a:p>
          <a:p>
            <a:pPr marL="0" indent="0"/>
            <a:endParaRPr lang="en-NZ" sz="1600" b="1" dirty="0">
              <a:solidFill>
                <a:srgbClr val="002060"/>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a:p>
            <a:pPr marL="457200" indent="-457200">
              <a:buFont typeface="+mj-lt"/>
              <a:buAutoNum type="arabicPeriod"/>
            </a:pPr>
            <a:endParaRPr lang="en-NZ" sz="1600" b="1" dirty="0">
              <a:solidFill>
                <a:schemeClr val="accent5">
                  <a:lumMod val="50000"/>
                </a:schemeClr>
              </a:solidFill>
            </a:endParaRPr>
          </a:p>
        </p:txBody>
      </p:sp>
    </p:spTree>
    <p:extLst>
      <p:ext uri="{BB962C8B-B14F-4D97-AF65-F5344CB8AC3E}">
        <p14:creationId xmlns:p14="http://schemas.microsoft.com/office/powerpoint/2010/main" val="333463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B2BB9-DF47-4945-8233-D259F833A6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12192000" cy="6299201"/>
          </a:xfrm>
          <a:prstGeom prst="rect">
            <a:avLst/>
          </a:prstGeom>
        </p:spPr>
      </p:pic>
      <p:sp>
        <p:nvSpPr>
          <p:cNvPr id="6" name="Subtitle 2">
            <a:extLst>
              <a:ext uri="{FF2B5EF4-FFF2-40B4-BE49-F238E27FC236}">
                <a16:creationId xmlns:a16="http://schemas.microsoft.com/office/drawing/2014/main" id="{B14EAE6C-5F17-43F4-B2FF-CAC19461B453}"/>
              </a:ext>
            </a:extLst>
          </p:cNvPr>
          <p:cNvSpPr txBox="1">
            <a:spLocks/>
          </p:cNvSpPr>
          <p:nvPr/>
        </p:nvSpPr>
        <p:spPr>
          <a:xfrm>
            <a:off x="179065" y="129360"/>
            <a:ext cx="4088135" cy="494754"/>
          </a:xfrm>
          <a:prstGeom prst="rect">
            <a:avLst/>
          </a:prstGeom>
          <a:solidFill>
            <a:schemeClr val="bg1"/>
          </a:solidFill>
        </p:spPr>
        <p:txBody>
          <a:bodyPr lIns="108000" tIns="72000" rIns="0">
            <a:normAutofit/>
          </a:bodyPr>
          <a:lstStyle>
            <a:lvl1pPr marL="342900" indent="-342900" algn="l" defTabSz="914400" rtl="0" eaLnBrk="1" latinLnBrk="0" hangingPunct="1">
              <a:spcBef>
                <a:spcPct val="20000"/>
              </a:spcBef>
              <a:buFont typeface="Arial" pitchFamily="34" charset="0"/>
              <a:buNone/>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0">
              <a:spcAft>
                <a:spcPts val="300"/>
              </a:spcAft>
            </a:pPr>
            <a:r>
              <a:rPr lang="en-NZ" sz="2000" b="1" dirty="0">
                <a:solidFill>
                  <a:srgbClr val="002060"/>
                </a:solidFill>
              </a:rPr>
              <a:t>Wairau WWTP: </a:t>
            </a:r>
            <a:r>
              <a:rPr lang="en-US" sz="2000" b="1" dirty="0">
                <a:solidFill>
                  <a:srgbClr val="002060"/>
                </a:solidFill>
              </a:rPr>
              <a:t>Ground floor</a:t>
            </a:r>
            <a:endParaRPr lang="en-NZ" sz="2000" dirty="0">
              <a:solidFill>
                <a:srgbClr val="002060"/>
              </a:solidFill>
            </a:endParaRPr>
          </a:p>
          <a:p>
            <a:pPr marL="0" indent="0"/>
            <a:endParaRPr lang="en-NZ" sz="2000" b="1" dirty="0">
              <a:solidFill>
                <a:srgbClr val="002060"/>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a:p>
            <a:pPr marL="457200" indent="-457200">
              <a:buFont typeface="+mj-lt"/>
              <a:buAutoNum type="arabicPeriod"/>
            </a:pPr>
            <a:endParaRPr lang="en-NZ" sz="2000" b="1" dirty="0">
              <a:solidFill>
                <a:schemeClr val="accent5">
                  <a:lumMod val="50000"/>
                </a:schemeClr>
              </a:solidFill>
            </a:endParaRPr>
          </a:p>
        </p:txBody>
      </p:sp>
    </p:spTree>
    <p:extLst>
      <p:ext uri="{BB962C8B-B14F-4D97-AF65-F5344CB8AC3E}">
        <p14:creationId xmlns:p14="http://schemas.microsoft.com/office/powerpoint/2010/main" val="42189705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634</Words>
  <Application>Microsoft Office PowerPoint</Application>
  <PresentationFormat>Widescreen</PresentationFormat>
  <Paragraphs>133</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Lucida Sans</vt:lpstr>
      <vt:lpstr>Custom Design</vt:lpstr>
      <vt:lpstr> Safety in Facility Design  Briefing from Watercare   February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MWH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Wairau Road – Waste Water Pumping Station Upgrade</dc:title>
  <dc:creator>Eaton, John (Auckland)</dc:creator>
  <cp:lastModifiedBy>Events</cp:lastModifiedBy>
  <cp:revision>104</cp:revision>
  <dcterms:created xsi:type="dcterms:W3CDTF">2018-02-12T19:49:35Z</dcterms:created>
  <dcterms:modified xsi:type="dcterms:W3CDTF">2019-03-27T22:02:41Z</dcterms:modified>
</cp:coreProperties>
</file>